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0" r:id="rId2"/>
    <p:sldMasterId id="2147483756" r:id="rId3"/>
    <p:sldMasterId id="2147483780" r:id="rId4"/>
    <p:sldMasterId id="2147483792" r:id="rId5"/>
    <p:sldMasterId id="2147483829" r:id="rId6"/>
    <p:sldMasterId id="2147483841" r:id="rId7"/>
    <p:sldMasterId id="2147483853" r:id="rId8"/>
    <p:sldMasterId id="2147483865" r:id="rId9"/>
    <p:sldMasterId id="2147483877" r:id="rId10"/>
  </p:sldMasterIdLst>
  <p:sldIdLst>
    <p:sldId id="256" r:id="rId11"/>
    <p:sldId id="330" r:id="rId12"/>
    <p:sldId id="354" r:id="rId13"/>
    <p:sldId id="353" r:id="rId14"/>
    <p:sldId id="351" r:id="rId15"/>
    <p:sldId id="352" r:id="rId16"/>
    <p:sldId id="259" r:id="rId17"/>
    <p:sldId id="350" r:id="rId18"/>
    <p:sldId id="270" r:id="rId19"/>
    <p:sldId id="321" r:id="rId20"/>
    <p:sldId id="356" r:id="rId21"/>
    <p:sldId id="316" r:id="rId22"/>
    <p:sldId id="317" r:id="rId23"/>
    <p:sldId id="331" r:id="rId24"/>
    <p:sldId id="333" r:id="rId25"/>
    <p:sldId id="355" r:id="rId26"/>
    <p:sldId id="332" r:id="rId27"/>
    <p:sldId id="335" r:id="rId28"/>
    <p:sldId id="320" r:id="rId29"/>
    <p:sldId id="336" r:id="rId30"/>
    <p:sldId id="337" r:id="rId31"/>
    <p:sldId id="319" r:id="rId32"/>
    <p:sldId id="357" r:id="rId33"/>
    <p:sldId id="273" r:id="rId34"/>
    <p:sldId id="347" r:id="rId35"/>
    <p:sldId id="301" r:id="rId36"/>
    <p:sldId id="348" r:id="rId3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0013B53-CDAF-5A42-AB37-7A5451BAD883}">
          <p14:sldIdLst>
            <p14:sldId id="256"/>
            <p14:sldId id="330"/>
            <p14:sldId id="354"/>
            <p14:sldId id="353"/>
            <p14:sldId id="351"/>
            <p14:sldId id="352"/>
            <p14:sldId id="259"/>
            <p14:sldId id="350"/>
            <p14:sldId id="270"/>
            <p14:sldId id="321"/>
            <p14:sldId id="356"/>
            <p14:sldId id="316"/>
            <p14:sldId id="317"/>
            <p14:sldId id="331"/>
            <p14:sldId id="333"/>
            <p14:sldId id="355"/>
            <p14:sldId id="332"/>
            <p14:sldId id="335"/>
            <p14:sldId id="320"/>
            <p14:sldId id="336"/>
            <p14:sldId id="337"/>
            <p14:sldId id="319"/>
            <p14:sldId id="357"/>
            <p14:sldId id="273"/>
            <p14:sldId id="347"/>
            <p14:sldId id="301"/>
            <p14:sldId id="34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E07"/>
    <a:srgbClr val="448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8" d="100"/>
          <a:sy n="118" d="100"/>
        </p:scale>
        <p:origin x="-624" y="-12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37" Type="http://schemas.openxmlformats.org/officeDocument/2006/relationships/slide" Target="slides/slide27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961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09871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26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8138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2050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7129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27966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1183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2219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70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13093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3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4958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2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81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296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038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25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6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7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46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3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288" y="428177"/>
            <a:ext cx="8229600" cy="952500"/>
          </a:xfrm>
          <a:prstGeom prst="rect">
            <a:avLst/>
          </a:prstGeom>
        </p:spPr>
        <p:txBody>
          <a:bodyPr/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702" y="1584785"/>
            <a:ext cx="8229600" cy="377163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88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90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05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625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03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275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55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68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89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6899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5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478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5480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76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222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735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631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934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156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5261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6736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61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499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971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745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3126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1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969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9112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551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444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35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5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149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381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437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4307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8579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6849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687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8094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935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44478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04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293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330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541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868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4501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270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752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1302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139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916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46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392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213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340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4105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936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63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304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753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915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8944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75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43590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5907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08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6144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221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602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613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425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7019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846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353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/>
              <a:t>9/27/13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5450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551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575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155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39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414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2755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3181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758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725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DD368B4-38B9-F34A-AE24-AAFE05000381}" type="datetimeFigureOut">
              <a:rPr lang="en-US" smtClean="0">
                <a:solidFill>
                  <a:srgbClr val="031931"/>
                </a:solidFill>
              </a:rPr>
              <a:pPr/>
              <a:t>9/27/13</a:t>
            </a:fld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/>
          <a:p>
            <a:fld id="{B1D74559-50A6-8E49-8323-38E17107D6FF}" type="slidenum">
              <a:rPr lang="en-US" smtClean="0">
                <a:solidFill>
                  <a:srgbClr val="031931"/>
                </a:solidFill>
              </a:rPr>
              <a:pPr/>
              <a:t>‹#›</a:t>
            </a:fld>
            <a:endParaRPr lang="en-US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26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95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553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240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45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82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50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64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85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03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525200"/>
            <a:ext cx="8229600" cy="7810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MASTER TITLE</a:t>
            </a:r>
            <a:br>
              <a:rPr lang="en-US" dirty="0" smtClean="0"/>
            </a:br>
            <a:r>
              <a:rPr lang="en-US" dirty="0" smtClean="0"/>
              <a:t>With Master Subtitle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819" y="1654025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MASTER TITLES | GO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83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1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gif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6.jpg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6.jpg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1.gi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Relationship Id="rId2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469" y="1690706"/>
            <a:ext cx="8763410" cy="1225021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ChoiceLocal</a:t>
            </a:r>
            <a:endParaRPr lang="en-US" sz="54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9469" y="2578174"/>
            <a:ext cx="8763410" cy="14605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rgbClr val="D9D9D9"/>
                </a:solidFill>
              </a:rPr>
              <a:t>Local </a:t>
            </a:r>
            <a:r>
              <a:rPr lang="en-US" sz="2000" dirty="0" smtClean="0">
                <a:solidFill>
                  <a:srgbClr val="D9D9D9"/>
                </a:solidFill>
              </a:rPr>
              <a:t>Marketing Solution to </a:t>
            </a:r>
          </a:p>
          <a:p>
            <a:pPr algn="l"/>
            <a:r>
              <a:rPr lang="en-US" sz="2000" dirty="0" smtClean="0">
                <a:solidFill>
                  <a:srgbClr val="D9D9D9"/>
                </a:solidFill>
              </a:rPr>
              <a:t>Deliver </a:t>
            </a:r>
            <a:r>
              <a:rPr lang="en-US" sz="2000" dirty="0" smtClean="0">
                <a:solidFill>
                  <a:srgbClr val="D9D9D9"/>
                </a:solidFill>
              </a:rPr>
              <a:t>New Patients &amp; ROI</a:t>
            </a:r>
            <a:endParaRPr lang="en-US" sz="2000" dirty="0">
              <a:solidFill>
                <a:srgbClr val="D9D9D9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19557" y="3891225"/>
            <a:ext cx="8465970" cy="173279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logo_big_bottom_black_text(1)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2" y="3478840"/>
            <a:ext cx="7841749" cy="223616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790169" y="1690706"/>
            <a:ext cx="2098667" cy="17881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Any </a:t>
            </a:r>
            <a:br>
              <a:rPr lang="en-US" dirty="0" smtClean="0"/>
            </a:br>
            <a:r>
              <a:rPr lang="en-US" dirty="0" smtClean="0"/>
              <a:t>Prospect Logo Here, to Personalize Presentation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9557" y="5115118"/>
            <a:ext cx="3239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May look nice as a background image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That blends into the background in color.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5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72662" y="496300"/>
            <a:ext cx="8229600" cy="126044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FFFFFF"/>
                </a:solidFill>
              </a:rPr>
              <a:t>Local Online Marketing</a:t>
            </a:r>
            <a:br>
              <a:rPr lang="en-US" sz="2800" dirty="0" smtClean="0">
                <a:solidFill>
                  <a:srgbClr val="FFFFFF"/>
                </a:solidFill>
              </a:rPr>
            </a:br>
            <a:r>
              <a:rPr lang="en-US" sz="2800" dirty="0" smtClean="0">
                <a:solidFill>
                  <a:srgbClr val="FFFFFF"/>
                </a:solidFill>
              </a:rPr>
              <a:t>Focused on Revenue Generation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8785" y="1587468"/>
            <a:ext cx="8358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•••  Helping Guide </a:t>
            </a:r>
            <a:r>
              <a:rPr lang="en-US" sz="1600" dirty="0">
                <a:solidFill>
                  <a:srgbClr val="FFFFFF"/>
                </a:solidFill>
              </a:rPr>
              <a:t>Y</a:t>
            </a:r>
            <a:r>
              <a:rPr lang="en-US" sz="1600" dirty="0" smtClean="0">
                <a:solidFill>
                  <a:srgbClr val="FFFFFF"/>
                </a:solidFill>
              </a:rPr>
              <a:t>our </a:t>
            </a:r>
            <a:r>
              <a:rPr lang="en-US" sz="1600" dirty="0" smtClean="0">
                <a:solidFill>
                  <a:srgbClr val="FFFFFF"/>
                </a:solidFill>
              </a:rPr>
              <a:t>Prospective Patients to Appointment &amp; Referrals •</a:t>
            </a:r>
            <a:r>
              <a:rPr lang="en-US" sz="1600" dirty="0" smtClean="0">
                <a:solidFill>
                  <a:srgbClr val="FFFFFF"/>
                </a:solidFill>
              </a:rPr>
              <a:t>••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88785" y="2001864"/>
            <a:ext cx="8358354" cy="274449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(Insert an image that shows a Flow broken down as follows, Communicate as much as possible with pictures &amp; icons: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/>
            </a:r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ctr"/>
            <a:r>
              <a:rPr lang="en-US" dirty="0" smtClean="0"/>
              <a:t/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219" y="2669153"/>
            <a:ext cx="27751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smtClean="0">
                <a:solidFill>
                  <a:schemeClr val="bg1"/>
                </a:solidFill>
              </a:rPr>
              <a:t>Drive Leads &amp; Calls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Search Engine Optimization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Local Listings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Online Reviews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Blog, Facebook, Linked In &amp; Twitter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Pay Per Click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9338" y="3215219"/>
            <a:ext cx="401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-&gt;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00522" y="2721288"/>
            <a:ext cx="2759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FFFF"/>
                </a:solidFill>
              </a:rPr>
              <a:t>Help You Close Business</a:t>
            </a:r>
          </a:p>
          <a:p>
            <a:endParaRPr lang="en-US" sz="1200" u="sng" dirty="0">
              <a:solidFill>
                <a:srgbClr val="FFFFFF"/>
              </a:solidFill>
            </a:endParaRPr>
          </a:p>
          <a:p>
            <a:r>
              <a:rPr lang="en-US" sz="1200" u="sng" dirty="0" smtClean="0">
                <a:solidFill>
                  <a:srgbClr val="FFFFFF"/>
                </a:solidFill>
              </a:rPr>
              <a:t>Email Newsletter</a:t>
            </a:r>
            <a:br>
              <a:rPr lang="en-US" sz="1200" u="sng" dirty="0" smtClean="0">
                <a:solidFill>
                  <a:srgbClr val="FFFFFF"/>
                </a:solidFill>
              </a:rPr>
            </a:br>
            <a:r>
              <a:rPr lang="en-US" sz="1200" u="sng" dirty="0" smtClean="0">
                <a:solidFill>
                  <a:srgbClr val="FFFFFF"/>
                </a:solidFill>
              </a:rPr>
              <a:t>Automated 1:1 Email</a:t>
            </a:r>
            <a:endParaRPr lang="en-US" sz="1200" u="sng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7178" y="3182953"/>
            <a:ext cx="401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-&gt;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84532" y="2711940"/>
            <a:ext cx="2759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 u="sng" dirty="0" smtClean="0">
                <a:solidFill>
                  <a:srgbClr val="FFFFFF"/>
                </a:solidFill>
              </a:rPr>
              <a:t>Revenue</a:t>
            </a:r>
          </a:p>
          <a:p>
            <a:pPr marL="171450" indent="-171450">
              <a:buFontTx/>
              <a:buChar char="-"/>
            </a:pPr>
            <a:r>
              <a:rPr lang="en-US" sz="1200" u="sng" dirty="0" smtClean="0">
                <a:solidFill>
                  <a:srgbClr val="FFFFFF"/>
                </a:solidFill>
              </a:rPr>
              <a:t>New Customers</a:t>
            </a:r>
          </a:p>
          <a:p>
            <a:pPr marL="171450" indent="-171450">
              <a:buFontTx/>
              <a:buChar char="-"/>
            </a:pPr>
            <a:r>
              <a:rPr lang="en-US" sz="1200" u="sng" dirty="0" smtClean="0">
                <a:solidFill>
                  <a:srgbClr val="FFFFFF"/>
                </a:solidFill>
              </a:rPr>
              <a:t>Strong ROI</a:t>
            </a:r>
            <a:endParaRPr lang="en-US" sz="1200" u="sn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94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319557" y="3891225"/>
            <a:ext cx="8465970" cy="173279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0590" y="1585957"/>
            <a:ext cx="8763410" cy="122502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Our Findings</a:t>
            </a:r>
            <a:endParaRPr lang="en-US" sz="54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380590" y="2430725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Build Your Website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Picture 6" descr="logo_big_bottom_black_text(1)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2" y="3478840"/>
            <a:ext cx="7841749" cy="2236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557" y="5115118"/>
            <a:ext cx="3296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(May look nice as a background image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That blends into the background in color.)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11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219274"/>
            <a:ext cx="8229600" cy="1260445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Our </a:t>
            </a:r>
            <a:r>
              <a:rPr lang="en-US" sz="3200" dirty="0" smtClean="0">
                <a:solidFill>
                  <a:srgbClr val="FFFFFF"/>
                </a:solidFill>
              </a:rPr>
              <a:t>Findings:</a:t>
            </a:r>
            <a:r>
              <a:rPr lang="en-US" sz="3200" dirty="0" smtClean="0">
                <a:solidFill>
                  <a:srgbClr val="FFFFFF"/>
                </a:solidFill>
              </a:rPr>
              <a:t/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Build Your Website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305" y="3569101"/>
            <a:ext cx="2364750" cy="69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Page Traffic [mo.]: </a:t>
            </a:r>
            <a:r>
              <a:rPr lang="en-US" sz="1200" b="1" dirty="0" smtClean="0">
                <a:solidFill>
                  <a:srgbClr val="FFFFFF"/>
                </a:solidFill>
              </a:rPr>
              <a:t>2 million</a:t>
            </a:r>
            <a:endParaRPr lang="en-US" sz="1200" b="1" dirty="0">
              <a:solidFill>
                <a:srgbClr val="FFFFFF"/>
              </a:solidFill>
            </a:endParaRP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Bounce Rate: </a:t>
            </a:r>
            <a:r>
              <a:rPr lang="en-US" sz="1200" b="1" dirty="0" smtClean="0">
                <a:solidFill>
                  <a:srgbClr val="FFFFFF"/>
                </a:solidFill>
              </a:rPr>
              <a:t>7.5%</a:t>
            </a: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Conversion Rate: </a:t>
            </a:r>
            <a:r>
              <a:rPr lang="en-US" sz="1200" b="1" dirty="0" smtClean="0">
                <a:solidFill>
                  <a:srgbClr val="FFFFFF"/>
                </a:solidFill>
              </a:rPr>
              <a:t>3.50%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6352" y="3569101"/>
            <a:ext cx="2364750" cy="69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Page Traffic [mo.]: </a:t>
            </a:r>
            <a:r>
              <a:rPr lang="en-US" sz="1200" b="1" dirty="0" smtClean="0">
                <a:solidFill>
                  <a:srgbClr val="FFFFFF"/>
                </a:solidFill>
              </a:rPr>
              <a:t>2 million</a:t>
            </a:r>
            <a:endParaRPr lang="en-US" sz="1200" b="1" dirty="0">
              <a:solidFill>
                <a:srgbClr val="FFFFFF"/>
              </a:solidFill>
            </a:endParaRP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Bounce Rate: </a:t>
            </a:r>
            <a:r>
              <a:rPr lang="en-US" sz="1200" b="1" dirty="0" smtClean="0">
                <a:solidFill>
                  <a:srgbClr val="FFFFFF"/>
                </a:solidFill>
              </a:rPr>
              <a:t>7.5%</a:t>
            </a: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Conversion Rate: </a:t>
            </a:r>
            <a:r>
              <a:rPr lang="en-US" sz="1200" b="1" dirty="0">
                <a:solidFill>
                  <a:srgbClr val="FFFFFF"/>
                </a:solidFill>
              </a:rPr>
              <a:t>1</a:t>
            </a:r>
            <a:r>
              <a:rPr lang="en-US" sz="1200" b="1" dirty="0" smtClean="0">
                <a:solidFill>
                  <a:srgbClr val="FFFFFF"/>
                </a:solidFill>
              </a:rPr>
              <a:t>.50%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0027" y="5094444"/>
            <a:ext cx="154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Key Finding: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5076" y="5040914"/>
            <a:ext cx="6463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You are missing substantial opportunity. We can work with you over the</a:t>
            </a:r>
            <a:br>
              <a:rPr lang="en-US" sz="1200" dirty="0" smtClean="0">
                <a:solidFill>
                  <a:srgbClr val="FFFFFF"/>
                </a:solidFill>
              </a:rPr>
            </a:br>
            <a:r>
              <a:rPr lang="en-US" sz="1200" dirty="0" smtClean="0">
                <a:solidFill>
                  <a:srgbClr val="FFFFFF"/>
                </a:solidFill>
              </a:rPr>
              <a:t>course of your program to upgrade your website to meet these criteria.</a:t>
            </a:r>
            <a:endParaRPr lang="en-US" sz="1200" dirty="0"/>
          </a:p>
          <a:p>
            <a:endParaRPr lang="en-US" dirty="0"/>
          </a:p>
        </p:txBody>
      </p:sp>
      <p:pic>
        <p:nvPicPr>
          <p:cNvPr id="17" name="Picture 16" descr="Screen Shot 2013-09-27 at 3.45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304" y="1501245"/>
            <a:ext cx="2001701" cy="333982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45328" y="2098729"/>
            <a:ext cx="1452923" cy="19911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Mobile Rendering Here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0027" y="1688046"/>
            <a:ext cx="4551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A6A6A6"/>
                </a:solidFill>
              </a:rPr>
              <a:t>“4 </a:t>
            </a:r>
            <a:r>
              <a:rPr lang="en-US" dirty="0">
                <a:solidFill>
                  <a:srgbClr val="A6A6A6"/>
                </a:solidFill>
              </a:rPr>
              <a:t>out of 5 consumers use smartphones </a:t>
            </a:r>
            <a:endParaRPr lang="en-US" dirty="0" smtClean="0">
              <a:solidFill>
                <a:srgbClr val="A6A6A6"/>
              </a:solidFill>
            </a:endParaRPr>
          </a:p>
          <a:p>
            <a:pPr algn="ctr"/>
            <a:r>
              <a:rPr lang="en-US" dirty="0" smtClean="0">
                <a:solidFill>
                  <a:srgbClr val="A6A6A6"/>
                </a:solidFill>
              </a:rPr>
              <a:t>to </a:t>
            </a:r>
            <a:r>
              <a:rPr lang="en-US" dirty="0">
                <a:solidFill>
                  <a:srgbClr val="A6A6A6"/>
                </a:solidFill>
              </a:rPr>
              <a:t>make purchasing </a:t>
            </a:r>
            <a:r>
              <a:rPr lang="en-US" dirty="0" smtClean="0">
                <a:solidFill>
                  <a:srgbClr val="A6A6A6"/>
                </a:solidFill>
              </a:rPr>
              <a:t>decisions.”*</a:t>
            </a:r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10391" y="4754873"/>
            <a:ext cx="17797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A6A6A6"/>
                </a:solidFill>
              </a:rPr>
              <a:t>*</a:t>
            </a:r>
            <a:r>
              <a:rPr lang="en-US" sz="800" dirty="0" err="1" smtClean="0">
                <a:solidFill>
                  <a:srgbClr val="A6A6A6"/>
                </a:solidFill>
              </a:rPr>
              <a:t>SlideShare.net</a:t>
            </a:r>
            <a:r>
              <a:rPr lang="en-US" sz="800" dirty="0" smtClean="0">
                <a:solidFill>
                  <a:srgbClr val="A6A6A6"/>
                </a:solidFill>
              </a:rPr>
              <a:t> – 150 Smart Stats</a:t>
            </a:r>
            <a:endParaRPr lang="en-US" sz="800" dirty="0">
              <a:solidFill>
                <a:srgbClr val="A6A6A6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331966"/>
              </p:ext>
            </p:extLst>
          </p:nvPr>
        </p:nvGraphicFramePr>
        <p:xfrm>
          <a:off x="854064" y="2448961"/>
          <a:ext cx="4508500" cy="2240280"/>
        </p:xfrm>
        <a:graphic>
          <a:graphicData uri="http://schemas.openxmlformats.org/drawingml/2006/table">
            <a:tbl>
              <a:tblPr/>
              <a:tblGrid>
                <a:gridCol w="2717800"/>
                <a:gridCol w="17907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Website Assessment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Rating (1-5)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Mobile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Friendly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Local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Search Friendly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Lead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Generation Friendly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Clearly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Differentiates You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Builds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Trust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Integrated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Into Social Media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Deficiency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-53%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41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16657" y="1796688"/>
            <a:ext cx="8763410" cy="12250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OUR</a:t>
            </a:r>
          </a:p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FINDINGS</a:t>
            </a:r>
          </a:p>
          <a:p>
            <a:pPr algn="l"/>
            <a:endParaRPr lang="en-US" sz="4600" dirty="0">
              <a:solidFill>
                <a:prstClr val="white"/>
              </a:solidFill>
              <a:cs typeface="Century Gothic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516657" y="2844829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>
                <a:solidFill>
                  <a:prstClr val="white">
                    <a:lumMod val="85000"/>
                  </a:prstClr>
                </a:solidFill>
              </a:rPr>
              <a:t>Drive Leads &amp; Calls</a:t>
            </a:r>
            <a:endParaRPr lang="en-US" sz="2400" dirty="0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318" y="374713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Search Engine Optimization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2150" y="1658822"/>
            <a:ext cx="13093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FFFFFF"/>
                </a:solidFill>
              </a:rPr>
              <a:t>Competitor Analysis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5017" y="2105621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11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5017" y="2489878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15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5017" y="2873739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16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5017" y="3262922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-27%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61535" y="1739520"/>
            <a:ext cx="1333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Keyword Reach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4583" y="1739520"/>
            <a:ext cx="1333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Onsite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0679" y="1739520"/>
            <a:ext cx="1333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Technical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41054" y="1635158"/>
            <a:ext cx="13330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38018"/>
                </a:solidFill>
              </a:rPr>
              <a:t>Overall Score</a:t>
            </a:r>
          </a:p>
          <a:p>
            <a:pPr algn="ctr"/>
            <a:r>
              <a:rPr lang="en-US" sz="1050" b="1" dirty="0" smtClean="0">
                <a:solidFill>
                  <a:srgbClr val="F38018"/>
                </a:solidFill>
              </a:rPr>
              <a:t>[Out of 20]</a:t>
            </a:r>
            <a:endParaRPr lang="en-US" sz="1050" b="1" dirty="0">
              <a:solidFill>
                <a:srgbClr val="F3801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7630" y="1739520"/>
            <a:ext cx="13961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Offsite</a:t>
            </a:r>
            <a:endParaRPr lang="en-US" sz="1050" dirty="0">
              <a:solidFill>
                <a:srgbClr val="FFFFFF"/>
              </a:solidFill>
            </a:endParaRPr>
          </a:p>
        </p:txBody>
      </p:sp>
      <p:pic>
        <p:nvPicPr>
          <p:cNvPr id="19" name="Picture 18" descr="csu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17" y="2094672"/>
            <a:ext cx="339178" cy="34466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53552" y="2112368"/>
            <a:ext cx="85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CSU.edu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8028" y="210727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99382" y="2105621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2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42849" y="210727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6876" y="2117960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8028" y="2504242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5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99382" y="2502587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2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42849" y="2504242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5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6876" y="251492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3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48028" y="286699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31931"/>
                </a:solidFill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9382" y="2865340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4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42849" y="286699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4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46876" y="2877679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48028" y="3263961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-67%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99382" y="326230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-60%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42849" y="3263961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-25%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46876" y="327464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0%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37" name="Picture 36" descr="csu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17" y="3248572"/>
            <a:ext cx="339178" cy="34466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53552" y="3248572"/>
            <a:ext cx="9465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Deficiency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96954" y="5050122"/>
            <a:ext cx="65771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FF"/>
                </a:solidFill>
              </a:rPr>
              <a:t>You can capture large market share by </a:t>
            </a:r>
            <a:r>
              <a:rPr lang="en-US" sz="1100" dirty="0">
                <a:solidFill>
                  <a:schemeClr val="bg1"/>
                </a:solidFill>
              </a:rPr>
              <a:t>making your onsite a 5, </a:t>
            </a:r>
            <a:r>
              <a:rPr lang="en-US" sz="1100" dirty="0" smtClean="0">
                <a:solidFill>
                  <a:schemeClr val="bg1"/>
                </a:solidFill>
              </a:rPr>
              <a:t>making important local </a:t>
            </a:r>
            <a:r>
              <a:rPr lang="en-US" sz="1100" dirty="0" err="1" smtClean="0">
                <a:solidFill>
                  <a:schemeClr val="bg1"/>
                </a:solidFill>
              </a:rPr>
              <a:t>seo</a:t>
            </a:r>
            <a:r>
              <a:rPr lang="en-US" sz="1100" dirty="0" smtClean="0">
                <a:solidFill>
                  <a:schemeClr val="bg1"/>
                </a:solidFill>
              </a:rPr>
              <a:t> changes on your website and </a:t>
            </a:r>
            <a:r>
              <a:rPr lang="en-US" sz="1100" dirty="0">
                <a:solidFill>
                  <a:schemeClr val="bg1"/>
                </a:solidFill>
              </a:rPr>
              <a:t>expanding your keyword roster</a:t>
            </a:r>
            <a:r>
              <a:rPr lang="en-US" sz="1100" dirty="0" smtClean="0">
                <a:solidFill>
                  <a:schemeClr val="bg1"/>
                </a:solidFill>
              </a:rPr>
              <a:t>.</a:t>
            </a:r>
          </a:p>
          <a:p>
            <a:endParaRPr lang="en-US" sz="1100" b="1" dirty="0" smtClean="0">
              <a:solidFill>
                <a:srgbClr val="03193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5203" y="5071503"/>
            <a:ext cx="1541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Key Finding: </a:t>
            </a:r>
            <a:endParaRPr lang="en-US" b="1" dirty="0" smtClean="0">
              <a:solidFill>
                <a:srgbClr val="FFFFFF"/>
              </a:solidFill>
            </a:endParaRPr>
          </a:p>
          <a:p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3552" y="2487198"/>
            <a:ext cx="85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Kent.edu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53552" y="2865340"/>
            <a:ext cx="9465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Akron.edu</a:t>
            </a:r>
            <a:endParaRPr lang="en-US" sz="1100" dirty="0">
              <a:solidFill>
                <a:srgbClr val="031931"/>
              </a:solidFill>
            </a:endParaRPr>
          </a:p>
        </p:txBody>
      </p:sp>
      <p:pic>
        <p:nvPicPr>
          <p:cNvPr id="45" name="Picture 44" descr="Kent_State_alternate_script_logo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0" y="2487198"/>
            <a:ext cx="384329" cy="291244"/>
          </a:xfrm>
          <a:prstGeom prst="rect">
            <a:avLst/>
          </a:prstGeom>
        </p:spPr>
      </p:pic>
      <p:pic>
        <p:nvPicPr>
          <p:cNvPr id="47" name="Picture 46" descr="akron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1" y="2857073"/>
            <a:ext cx="291549" cy="301322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00381" y="3647756"/>
            <a:ext cx="2954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Annual </a:t>
            </a:r>
            <a:r>
              <a:rPr lang="en-US" sz="1400" u="sng" dirty="0" smtClean="0">
                <a:solidFill>
                  <a:srgbClr val="031931"/>
                </a:solidFill>
              </a:rPr>
              <a:t>SEO Market Opportunity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73070" y="4026387"/>
            <a:ext cx="1501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SEO Rev. Opp.: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4491" y="4334164"/>
            <a:ext cx="1067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31931"/>
                </a:solidFill>
              </a:rPr>
              <a:t>$997K</a:t>
            </a:r>
            <a:endParaRPr lang="en-US" sz="2400" b="1" dirty="0">
              <a:solidFill>
                <a:srgbClr val="03193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78807" y="4024169"/>
            <a:ext cx="74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Leads: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78807" y="433808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31931"/>
                </a:solidFill>
              </a:rPr>
              <a:t>277</a:t>
            </a:r>
            <a:endParaRPr lang="en-US" sz="2400" b="1" dirty="0">
              <a:solidFill>
                <a:srgbClr val="03193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695765" y="4101096"/>
            <a:ext cx="2313454" cy="69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Avg.  </a:t>
            </a:r>
            <a:r>
              <a:rPr lang="en-US" sz="1200" dirty="0" smtClean="0">
                <a:solidFill>
                  <a:srgbClr val="FFFFFF"/>
                </a:solidFill>
              </a:rPr>
              <a:t>Show Rate: </a:t>
            </a:r>
            <a:r>
              <a:rPr lang="en-US" sz="1200" b="1" dirty="0" smtClean="0">
                <a:solidFill>
                  <a:srgbClr val="FFFFFF"/>
                </a:solidFill>
              </a:rPr>
              <a:t>70%</a:t>
            </a:r>
            <a:endParaRPr lang="en-US" sz="1200" b="1" dirty="0">
              <a:solidFill>
                <a:srgbClr val="FFFFFF"/>
              </a:solidFill>
            </a:endParaRP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Avg. </a:t>
            </a:r>
            <a:r>
              <a:rPr lang="en-US" sz="1200" dirty="0">
                <a:solidFill>
                  <a:srgbClr val="FFFFFF"/>
                </a:solidFill>
              </a:rPr>
              <a:t> </a:t>
            </a:r>
            <a:r>
              <a:rPr lang="en-US" sz="1200" dirty="0" smtClean="0">
                <a:solidFill>
                  <a:srgbClr val="FFFFFF"/>
                </a:solidFill>
              </a:rPr>
              <a:t>Patient Value: </a:t>
            </a:r>
            <a:r>
              <a:rPr lang="en-US" sz="1200" b="1" dirty="0" smtClean="0">
                <a:solidFill>
                  <a:srgbClr val="FFFFFF"/>
                </a:solidFill>
              </a:rPr>
              <a:t>$1,200</a:t>
            </a:r>
            <a:endParaRPr lang="en-US" sz="1200" b="1" dirty="0" smtClean="0">
              <a:solidFill>
                <a:srgbClr val="FFFFFF"/>
              </a:solidFill>
            </a:endParaRP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# of Enrollments: </a:t>
            </a:r>
            <a:r>
              <a:rPr lang="en-US" sz="1200" b="1" dirty="0" smtClean="0">
                <a:solidFill>
                  <a:srgbClr val="FFFFFF"/>
                </a:solidFill>
              </a:rPr>
              <a:t>193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0305" y="4101096"/>
            <a:ext cx="2929007" cy="69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Local Search </a:t>
            </a:r>
            <a:r>
              <a:rPr lang="en-US" sz="1200" dirty="0" smtClean="0">
                <a:solidFill>
                  <a:srgbClr val="FFFFFF"/>
                </a:solidFill>
              </a:rPr>
              <a:t>Volume:  </a:t>
            </a:r>
            <a:r>
              <a:rPr lang="en-US" sz="1200" b="1" dirty="0" smtClean="0">
                <a:solidFill>
                  <a:srgbClr val="FFFFFF"/>
                </a:solidFill>
              </a:rPr>
              <a:t>360,000</a:t>
            </a:r>
            <a:endParaRPr lang="en-US" sz="1200" b="1" dirty="0">
              <a:solidFill>
                <a:srgbClr val="FFFFFF"/>
              </a:solidFill>
            </a:endParaRP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Traffic : </a:t>
            </a:r>
            <a:r>
              <a:rPr lang="en-US" sz="1200" b="1" dirty="0" smtClean="0">
                <a:solidFill>
                  <a:srgbClr val="FFFFFF"/>
                </a:solidFill>
              </a:rPr>
              <a:t>7,200</a:t>
            </a:r>
          </a:p>
          <a:p>
            <a:pPr marL="171450" indent="-171450">
              <a:lnSpc>
                <a:spcPct val="110000"/>
              </a:lnSpc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Appointment Capture Rate</a:t>
            </a:r>
            <a:r>
              <a:rPr lang="en-US" sz="1200" dirty="0" smtClean="0">
                <a:solidFill>
                  <a:srgbClr val="FFFFFF"/>
                </a:solidFill>
              </a:rPr>
              <a:t>: </a:t>
            </a:r>
            <a:r>
              <a:rPr lang="en-US" sz="1200" b="1" dirty="0" smtClean="0">
                <a:solidFill>
                  <a:srgbClr val="FFFFFF"/>
                </a:solidFill>
              </a:rPr>
              <a:t>3.5%</a:t>
            </a:r>
            <a:endParaRPr lang="en-US" sz="1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8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369997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Local Listings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8549" y="1704221"/>
            <a:ext cx="3205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PREMIUM CONTENT | </a:t>
            </a:r>
            <a:r>
              <a:rPr lang="en-US" sz="1400" b="1" dirty="0" smtClean="0">
                <a:solidFill>
                  <a:schemeClr val="bg1"/>
                </a:solidFill>
              </a:rPr>
              <a:t>FINDINGS •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8566" y="37386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b="1" i="1" dirty="0" smtClean="0"/>
              <a:t>List of Sites We Will Optimize Your Rank, Ratings &amp; Keep Accurate:</a:t>
            </a:r>
            <a:r>
              <a:rPr lang="en-US" sz="900" i="1" dirty="0"/>
              <a:t> Facebook, </a:t>
            </a:r>
            <a:r>
              <a:rPr lang="en-US" sz="900" i="1" dirty="0" err="1"/>
              <a:t>Amazon.com</a:t>
            </a:r>
            <a:r>
              <a:rPr lang="en-US" sz="900" i="1" dirty="0"/>
              <a:t>, </a:t>
            </a:r>
            <a:r>
              <a:rPr lang="en-US" sz="900" i="1" dirty="0" err="1"/>
              <a:t>Groupon.com</a:t>
            </a:r>
            <a:r>
              <a:rPr lang="en-US" sz="900" i="1" dirty="0"/>
              <a:t>, </a:t>
            </a:r>
            <a:r>
              <a:rPr lang="en-US" sz="900" i="1" dirty="0" err="1"/>
              <a:t>HotFrog</a:t>
            </a:r>
            <a:r>
              <a:rPr lang="en-US" sz="900" i="1" dirty="0"/>
              <a:t>, </a:t>
            </a:r>
            <a:r>
              <a:rPr lang="en-US" sz="900" i="1" dirty="0" err="1"/>
              <a:t>MojoPages</a:t>
            </a:r>
            <a:r>
              <a:rPr lang="en-US" sz="900" i="1" dirty="0"/>
              <a:t>, </a:t>
            </a:r>
            <a:r>
              <a:rPr lang="en-US" sz="900" i="1" dirty="0" err="1"/>
              <a:t>YellowBot</a:t>
            </a:r>
            <a:r>
              <a:rPr lang="en-US" sz="900" i="1" dirty="0"/>
              <a:t>, </a:t>
            </a:r>
            <a:r>
              <a:rPr lang="en-US" sz="900" i="1" dirty="0" err="1"/>
              <a:t>WhitePages</a:t>
            </a:r>
            <a:r>
              <a:rPr lang="en-US" sz="900" i="1" dirty="0"/>
              <a:t>, </a:t>
            </a:r>
            <a:r>
              <a:rPr lang="en-US" sz="900" i="1" dirty="0" err="1"/>
              <a:t>BestoftheWeb</a:t>
            </a:r>
            <a:r>
              <a:rPr lang="en-US" sz="900" i="1" dirty="0"/>
              <a:t>, </a:t>
            </a:r>
            <a:r>
              <a:rPr lang="en-US" sz="900" i="1" dirty="0" err="1"/>
              <a:t>TripAdvisor</a:t>
            </a:r>
            <a:r>
              <a:rPr lang="en-US" sz="900" i="1" dirty="0"/>
              <a:t>, </a:t>
            </a:r>
            <a:r>
              <a:rPr lang="en-US" sz="900" i="1" dirty="0" err="1"/>
              <a:t>Fave</a:t>
            </a:r>
            <a:r>
              <a:rPr lang="en-US" sz="900" i="1" dirty="0"/>
              <a:t>, </a:t>
            </a:r>
            <a:r>
              <a:rPr lang="en-US" sz="900" i="1" dirty="0" err="1"/>
              <a:t>KadZue</a:t>
            </a:r>
            <a:r>
              <a:rPr lang="en-US" sz="900" i="1" dirty="0"/>
              <a:t>, Bing, Judy’s Book, </a:t>
            </a:r>
            <a:r>
              <a:rPr lang="en-US" sz="900" i="1" dirty="0" err="1"/>
              <a:t>ThumbTack.com</a:t>
            </a:r>
            <a:r>
              <a:rPr lang="en-US" sz="900" i="1" dirty="0"/>
              <a:t>, </a:t>
            </a:r>
            <a:r>
              <a:rPr lang="en-US" sz="900" i="1" dirty="0" err="1"/>
              <a:t>nSphere</a:t>
            </a:r>
            <a:r>
              <a:rPr lang="en-US" sz="900" i="1" dirty="0"/>
              <a:t>, </a:t>
            </a:r>
            <a:r>
              <a:rPr lang="en-US" sz="900" i="1" dirty="0" err="1"/>
              <a:t>Travidia</a:t>
            </a:r>
            <a:r>
              <a:rPr lang="en-US" sz="900" i="1" dirty="0"/>
              <a:t>, Twitter, </a:t>
            </a:r>
            <a:r>
              <a:rPr lang="en-US" sz="900" i="1" dirty="0" err="1"/>
              <a:t>FourSquare</a:t>
            </a:r>
            <a:r>
              <a:rPr lang="en-US" sz="900" i="1" dirty="0"/>
              <a:t>, </a:t>
            </a:r>
            <a:r>
              <a:rPr lang="en-US" sz="900" i="1" dirty="0" err="1"/>
              <a:t>wCities</a:t>
            </a:r>
            <a:r>
              <a:rPr lang="en-US" sz="900" i="1" dirty="0"/>
              <a:t>, Manta, Dunn &amp; Bradstreet, Angie’s List, </a:t>
            </a:r>
            <a:r>
              <a:rPr lang="en-US" sz="900" i="1" dirty="0" err="1"/>
              <a:t>InsiderPages</a:t>
            </a:r>
            <a:r>
              <a:rPr lang="en-US" sz="900" i="1" dirty="0"/>
              <a:t>, </a:t>
            </a:r>
            <a:r>
              <a:rPr lang="en-US" sz="900" i="1" dirty="0" err="1"/>
              <a:t>Tupalio</a:t>
            </a:r>
            <a:r>
              <a:rPr lang="en-US" sz="900" i="1" dirty="0"/>
              <a:t>, </a:t>
            </a:r>
            <a:r>
              <a:rPr lang="en-US" sz="900" i="1" dirty="0" err="1"/>
              <a:t>MerchantCircle.com</a:t>
            </a:r>
            <a:r>
              <a:rPr lang="en-US" sz="900" i="1" dirty="0"/>
              <a:t>, </a:t>
            </a:r>
            <a:r>
              <a:rPr lang="en-US" sz="900" i="1" dirty="0" err="1"/>
              <a:t>Ask.com</a:t>
            </a:r>
            <a:r>
              <a:rPr lang="en-US" sz="900" i="1" dirty="0"/>
              <a:t>, CitySearch, </a:t>
            </a:r>
            <a:r>
              <a:rPr lang="en-US" sz="900" i="1" dirty="0" err="1"/>
              <a:t>SuperPages.com</a:t>
            </a:r>
            <a:r>
              <a:rPr lang="en-US" sz="900" i="1" dirty="0"/>
              <a:t>, </a:t>
            </a:r>
            <a:r>
              <a:rPr lang="en-US" sz="900" i="1" dirty="0" err="1"/>
              <a:t>DexKnows</a:t>
            </a:r>
            <a:r>
              <a:rPr lang="en-US" sz="900" i="1" dirty="0"/>
              <a:t>, </a:t>
            </a:r>
            <a:r>
              <a:rPr lang="en-US" sz="900" i="1" dirty="0" err="1"/>
              <a:t>TomTom</a:t>
            </a:r>
            <a:r>
              <a:rPr lang="en-US" sz="900" i="1" dirty="0"/>
              <a:t>, </a:t>
            </a:r>
            <a:r>
              <a:rPr lang="en-US" sz="900" i="1" dirty="0" err="1"/>
              <a:t>YellowPages.com</a:t>
            </a:r>
            <a:r>
              <a:rPr lang="en-US" sz="900" i="1" dirty="0"/>
              <a:t>, </a:t>
            </a:r>
            <a:r>
              <a:rPr lang="en-US" sz="900" i="1" dirty="0" err="1"/>
              <a:t>YahooLocal</a:t>
            </a:r>
            <a:r>
              <a:rPr lang="en-US" sz="900" i="1" dirty="0"/>
              <a:t>, </a:t>
            </a:r>
            <a:r>
              <a:rPr lang="en-US" sz="900" i="1" dirty="0" err="1"/>
              <a:t>DiscoverOurTown.com</a:t>
            </a:r>
            <a:r>
              <a:rPr lang="en-US" sz="900" i="1" dirty="0"/>
              <a:t>, MapQuest, </a:t>
            </a:r>
            <a:r>
              <a:rPr lang="en-US" sz="900" i="1" dirty="0" err="1"/>
              <a:t>Local.com</a:t>
            </a:r>
            <a:r>
              <a:rPr lang="en-US" sz="900" i="1" dirty="0"/>
              <a:t>, </a:t>
            </a:r>
            <a:r>
              <a:rPr lang="en-US" sz="900" i="1" dirty="0" err="1"/>
              <a:t>YellowBook.com</a:t>
            </a:r>
            <a:r>
              <a:rPr lang="en-US" sz="900" i="1" dirty="0"/>
              <a:t>, Yelp, Google Map Maker, &amp; Google </a:t>
            </a:r>
            <a:r>
              <a:rPr lang="en-US" sz="900" i="1" dirty="0" smtClean="0"/>
              <a:t>Places.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25449"/>
              </p:ext>
            </p:extLst>
          </p:nvPr>
        </p:nvGraphicFramePr>
        <p:xfrm>
          <a:off x="4159822" y="1630442"/>
          <a:ext cx="4560744" cy="2057111"/>
        </p:xfrm>
        <a:graphic>
          <a:graphicData uri="http://schemas.openxmlformats.org/drawingml/2006/table">
            <a:tbl>
              <a:tblPr/>
              <a:tblGrid>
                <a:gridCol w="1870145"/>
                <a:gridCol w="774893"/>
                <a:gridCol w="1022427"/>
                <a:gridCol w="893279"/>
              </a:tblGrid>
              <a:tr h="1903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Rank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Ratings (1-5)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Accuracy (1-5)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Google Maps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Yahoo Local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Bing Maps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SuperPages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YP.com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YellowBook.com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Angie's List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Sites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ChoiceLocal Directory Network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Deficency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-58%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-62%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-56%</a:t>
                      </a:r>
                    </a:p>
                  </a:txBody>
                  <a:tcPr marL="11725" marR="11725" marT="117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40027" y="5094444"/>
            <a:ext cx="154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Key Finding: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6231" y="5111720"/>
            <a:ext cx="6015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You </a:t>
            </a:r>
            <a:r>
              <a:rPr lang="en-US" sz="1200" dirty="0" smtClean="0">
                <a:solidFill>
                  <a:srgbClr val="FFFFFF"/>
                </a:solidFill>
              </a:rPr>
              <a:t>are missing 90% of the local listings leads and calls you could be receiving.</a:t>
            </a:r>
            <a:endParaRPr lang="en-US" sz="1200" dirty="0"/>
          </a:p>
        </p:txBody>
      </p:sp>
      <p:pic>
        <p:nvPicPr>
          <p:cNvPr id="12" name="Picture 11" descr="Screen Shot 2013-09-27 at 2.4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19" y="1829661"/>
            <a:ext cx="3603306" cy="289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8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369997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Online Reviews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8549" y="1704221"/>
            <a:ext cx="3205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• </a:t>
            </a:r>
            <a:r>
              <a:rPr lang="en-US" sz="1400" dirty="0" smtClean="0">
                <a:solidFill>
                  <a:schemeClr val="bg1"/>
                </a:solidFill>
              </a:rPr>
              <a:t>PREMIUM CONTENT | </a:t>
            </a:r>
            <a:r>
              <a:rPr lang="en-US" sz="1400" b="1" dirty="0" smtClean="0">
                <a:solidFill>
                  <a:schemeClr val="bg1"/>
                </a:solidFill>
              </a:rPr>
              <a:t>FINDINGS •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0027" y="5094444"/>
            <a:ext cx="1541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Key Finding: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90897" y="5038080"/>
            <a:ext cx="6330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We can improve your new customer flow &amp; local rankings by encouraging more </a:t>
            </a:r>
            <a:br>
              <a:rPr lang="en-US" sz="1200" dirty="0" smtClean="0">
                <a:solidFill>
                  <a:srgbClr val="FFFFFF"/>
                </a:solidFill>
              </a:rPr>
            </a:br>
            <a:r>
              <a:rPr lang="en-US" sz="1200" dirty="0" smtClean="0">
                <a:solidFill>
                  <a:srgbClr val="FFFFFF"/>
                </a:solidFill>
              </a:rPr>
              <a:t>positive reviews and push down negative reviews by optimizing your social profiles.</a:t>
            </a:r>
            <a:endParaRPr lang="en-US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653257"/>
              </p:ext>
            </p:extLst>
          </p:nvPr>
        </p:nvGraphicFramePr>
        <p:xfrm>
          <a:off x="4549392" y="2710355"/>
          <a:ext cx="3975100" cy="782320"/>
        </p:xfrm>
        <a:graphic>
          <a:graphicData uri="http://schemas.openxmlformats.org/drawingml/2006/table">
            <a:tbl>
              <a:tblPr/>
              <a:tblGrid>
                <a:gridCol w="2184400"/>
                <a:gridCol w="17907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Online Reviews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Rating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4/5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Positive Reviews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Negative Reviews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96416" y="1630442"/>
            <a:ext cx="6995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“7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out of 10 consumers said they trust online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reviews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as much as a personal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recommendation.”*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76980" y="4786569"/>
            <a:ext cx="2688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A6A6A6"/>
                </a:solidFill>
              </a:rPr>
              <a:t>*</a:t>
            </a:r>
            <a:r>
              <a:rPr lang="en-US" sz="800" dirty="0" err="1" smtClean="0">
                <a:solidFill>
                  <a:srgbClr val="A6A6A6"/>
                </a:solidFill>
              </a:rPr>
              <a:t>SlideShare.net</a:t>
            </a:r>
            <a:r>
              <a:rPr lang="en-US" sz="800" dirty="0" smtClean="0">
                <a:solidFill>
                  <a:srgbClr val="A6A6A6"/>
                </a:solidFill>
              </a:rPr>
              <a:t> – 150 Smart Stats</a:t>
            </a:r>
            <a:endParaRPr lang="en-US" sz="800" dirty="0">
              <a:solidFill>
                <a:srgbClr val="A6A6A6"/>
              </a:solidFill>
            </a:endParaRPr>
          </a:p>
        </p:txBody>
      </p:sp>
      <p:pic>
        <p:nvPicPr>
          <p:cNvPr id="13" name="Picture 12" descr="Screen Shot 2013-09-27 at 2.55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27" y="2276773"/>
            <a:ext cx="3635782" cy="176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7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398554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Social </a:t>
            </a:r>
            <a:r>
              <a:rPr lang="en-US" sz="2400" dirty="0" smtClean="0">
                <a:solidFill>
                  <a:srgbClr val="FFFFFF"/>
                </a:solidFill>
              </a:rPr>
              <a:t>Media &amp; Simple Blog Posts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6954" y="5050122"/>
            <a:ext cx="6656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A </a:t>
            </a:r>
            <a:r>
              <a:rPr lang="en-US" sz="1000" dirty="0" smtClean="0">
                <a:solidFill>
                  <a:srgbClr val="FFFFFF"/>
                </a:solidFill>
              </a:rPr>
              <a:t>simple </a:t>
            </a:r>
            <a:r>
              <a:rPr lang="en-US" sz="1000" dirty="0">
                <a:solidFill>
                  <a:srgbClr val="FFFFFF"/>
                </a:solidFill>
              </a:rPr>
              <a:t>social strategy focused </a:t>
            </a:r>
            <a:r>
              <a:rPr lang="en-US" sz="1000" dirty="0" smtClean="0">
                <a:solidFill>
                  <a:srgbClr val="FFFFFF"/>
                </a:solidFill>
              </a:rPr>
              <a:t>on a weekly blog post on the topics of </a:t>
            </a:r>
            <a:r>
              <a:rPr lang="en-US" sz="1000" dirty="0" smtClean="0">
                <a:solidFill>
                  <a:srgbClr val="FFFFFF"/>
                </a:solidFill>
              </a:rPr>
              <a:t>X, Y &amp; Z, and posting that content to your Facebook, Twitter &amp; LinkedIn will drive referrals, more patient visits, and improved local rankings.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203" y="5071503"/>
            <a:ext cx="154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Key Finding: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439" y="3038651"/>
            <a:ext cx="13093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FFFFFF"/>
                </a:solidFill>
              </a:rPr>
              <a:t>Competitor Analysis</a:t>
            </a:r>
            <a:endParaRPr lang="en-US" sz="105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6729" y="3113760"/>
            <a:ext cx="12550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Social Setup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1778" y="3113760"/>
            <a:ext cx="12820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Social Followers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854" y="3113760"/>
            <a:ext cx="11994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Engagement</a:t>
            </a:r>
            <a:endParaRPr lang="en-US" sz="1050" dirty="0">
              <a:solidFill>
                <a:srgbClr val="FFFFFF"/>
              </a:solidFill>
            </a:endParaRPr>
          </a:p>
        </p:txBody>
      </p:sp>
      <p:pic>
        <p:nvPicPr>
          <p:cNvPr id="12" name="Picture 11" descr="csu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8" y="3444253"/>
            <a:ext cx="291549" cy="2962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80789" y="3457566"/>
            <a:ext cx="85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031931"/>
                </a:solidFill>
              </a:rPr>
              <a:t>You.com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4190" y="3471028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2.7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4935" y="3469538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2.0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1468" y="3465648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1.7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4190" y="383239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3.0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4935" y="383048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3.0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1468" y="383048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2.3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24190" y="4168154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3.0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4935" y="4176723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2.0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1468" y="4176723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31931"/>
                </a:solidFill>
              </a:rPr>
              <a:t>3.0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24190" y="451805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-13%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4935" y="451805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-50%</a:t>
            </a:r>
            <a:endParaRPr lang="en-US" sz="1000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64232" y="451805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white"/>
                </a:solidFill>
              </a:rPr>
              <a:t>-80%</a:t>
            </a:r>
            <a:endParaRPr lang="en-US" sz="1000" dirty="0">
              <a:solidFill>
                <a:prstClr val="white"/>
              </a:solidFill>
            </a:endParaRPr>
          </a:p>
        </p:txBody>
      </p:sp>
      <p:pic>
        <p:nvPicPr>
          <p:cNvPr id="26" name="Picture 25" descr="csu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8" y="4507456"/>
            <a:ext cx="291549" cy="29626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12956" y="4542110"/>
            <a:ext cx="9743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Deficiency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0789" y="3832396"/>
            <a:ext cx="8527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FFFF"/>
                </a:solidFill>
              </a:rPr>
              <a:t>Kent.edu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5282" y="4176723"/>
            <a:ext cx="9465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Akron.edu</a:t>
            </a:r>
            <a:endParaRPr lang="en-US" sz="1100" dirty="0">
              <a:solidFill>
                <a:srgbClr val="031931"/>
              </a:solidFill>
            </a:endParaRPr>
          </a:p>
        </p:txBody>
      </p:sp>
      <p:pic>
        <p:nvPicPr>
          <p:cNvPr id="30" name="Picture 29" descr="Kent_State_alternate_script_logo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8" y="3832396"/>
            <a:ext cx="345224" cy="261610"/>
          </a:xfrm>
          <a:prstGeom prst="rect">
            <a:avLst/>
          </a:prstGeom>
        </p:spPr>
      </p:pic>
      <p:pic>
        <p:nvPicPr>
          <p:cNvPr id="31" name="Picture 30" descr="akron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35" y="4155437"/>
            <a:ext cx="242102" cy="25021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650229" y="3465648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6.3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50229" y="3832396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8.3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50229" y="4159433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8.0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22993" y="4518055"/>
            <a:ext cx="757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38018"/>
                </a:solidFill>
              </a:rPr>
              <a:t>-26%</a:t>
            </a:r>
            <a:endParaRPr lang="en-US" sz="1000" b="1" dirty="0">
              <a:solidFill>
                <a:srgbClr val="F38018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62181" y="3037020"/>
            <a:ext cx="13330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38018"/>
                </a:solidFill>
              </a:rPr>
              <a:t>Overall Score</a:t>
            </a:r>
          </a:p>
          <a:p>
            <a:pPr algn="ctr"/>
            <a:r>
              <a:rPr lang="en-US" sz="1050" b="1" dirty="0" smtClean="0">
                <a:solidFill>
                  <a:srgbClr val="F38018"/>
                </a:solidFill>
              </a:rPr>
              <a:t>[Out of 20]</a:t>
            </a:r>
            <a:endParaRPr lang="en-US" sz="1050" b="1" dirty="0">
              <a:solidFill>
                <a:srgbClr val="F3801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0284" y="1681152"/>
            <a:ext cx="59099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FFFF"/>
                </a:solidFill>
              </a:rPr>
              <a:t>  </a:t>
            </a:r>
            <a:r>
              <a:rPr lang="en-US" sz="1100" dirty="0" smtClean="0">
                <a:solidFill>
                  <a:srgbClr val="FFFFFF"/>
                </a:solidFill>
              </a:rPr>
              <a:t>Likes</a:t>
            </a:r>
            <a:r>
              <a:rPr lang="en-US" sz="1100" dirty="0" smtClean="0">
                <a:solidFill>
                  <a:srgbClr val="FFFFFF"/>
                </a:solidFill>
              </a:rPr>
              <a:t>/Shares </a:t>
            </a:r>
            <a:r>
              <a:rPr lang="en-US" sz="1100" dirty="0" smtClean="0">
                <a:solidFill>
                  <a:srgbClr val="FFFFFF"/>
                </a:solidFill>
              </a:rPr>
              <a:t>|  Traffic, Rankings &amp; Referrals |  Provable </a:t>
            </a:r>
            <a:r>
              <a:rPr lang="en-US" sz="1100" dirty="0" smtClean="0">
                <a:solidFill>
                  <a:srgbClr val="FFFFFF"/>
                </a:solidFill>
              </a:rPr>
              <a:t>Leads | Provable </a:t>
            </a:r>
            <a:r>
              <a:rPr lang="en-US" sz="1100" dirty="0" smtClean="0">
                <a:solidFill>
                  <a:srgbClr val="FFFFFF"/>
                </a:solidFill>
              </a:rPr>
              <a:t>Patients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29721" y="1914059"/>
            <a:ext cx="1740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31931"/>
                </a:solidFill>
              </a:rPr>
              <a:t>Improved </a:t>
            </a:r>
            <a:r>
              <a:rPr lang="en-US" sz="1100" dirty="0" smtClean="0">
                <a:solidFill>
                  <a:srgbClr val="031931"/>
                </a:solidFill>
              </a:rPr>
              <a:t>Local Rank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45059" y="2706306"/>
            <a:ext cx="1740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31931"/>
                </a:solidFill>
              </a:rPr>
              <a:t>More </a:t>
            </a:r>
            <a:r>
              <a:rPr lang="en-US" sz="1100" dirty="0" smtClean="0">
                <a:solidFill>
                  <a:srgbClr val="031931"/>
                </a:solidFill>
              </a:rPr>
              <a:t>Leads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42911" y="3556169"/>
            <a:ext cx="1902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More Customers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78632" y="4335051"/>
            <a:ext cx="1740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More Revenue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95229" y="1658999"/>
            <a:ext cx="1957737" cy="32272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(Insert An Image About Blogging, or Blog Content, Getting Syndicated Through Social And Generating Customers)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246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033" y="1751260"/>
            <a:ext cx="699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Leads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897" y="3714637"/>
            <a:ext cx="49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ROI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256" y="4717767"/>
            <a:ext cx="96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Revenue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033" y="2032686"/>
            <a:ext cx="230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Current: </a:t>
            </a:r>
            <a:r>
              <a:rPr lang="en-US" sz="1200" b="1" dirty="0" smtClean="0">
                <a:solidFill>
                  <a:srgbClr val="FFFFFF"/>
                </a:solidFill>
              </a:rPr>
              <a:t>32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Future Target: </a:t>
            </a:r>
            <a:r>
              <a:rPr lang="en-US" sz="1200" b="1" dirty="0" smtClean="0">
                <a:solidFill>
                  <a:srgbClr val="FFFFFF"/>
                </a:solidFill>
              </a:rPr>
              <a:t>470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585" y="1443483"/>
            <a:ext cx="3100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Monthly Advertising Opportunities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78857" y="185385"/>
            <a:ext cx="8229600" cy="1260445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Pay-Per-Click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7256" y="4022414"/>
            <a:ext cx="230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Current: </a:t>
            </a:r>
            <a:r>
              <a:rPr lang="en-US" sz="1200" b="1" dirty="0" smtClean="0">
                <a:solidFill>
                  <a:srgbClr val="FFFFFF"/>
                </a:solidFill>
              </a:rPr>
              <a:t>$12.80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Future Target: </a:t>
            </a:r>
            <a:r>
              <a:rPr lang="en-US" sz="1200" b="1" dirty="0" smtClean="0">
                <a:solidFill>
                  <a:srgbClr val="FFFFFF"/>
                </a:solidFill>
              </a:rPr>
              <a:t>$18.63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5978" y="5009071"/>
            <a:ext cx="2425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Current: </a:t>
            </a:r>
            <a:r>
              <a:rPr lang="en-US" sz="1200" b="1" dirty="0" smtClean="0">
                <a:solidFill>
                  <a:srgbClr val="FFFFFF"/>
                </a:solidFill>
              </a:rPr>
              <a:t>$144,000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Future Target: </a:t>
            </a:r>
            <a:r>
              <a:rPr lang="en-US" sz="1200" b="1" dirty="0" smtClean="0">
                <a:solidFill>
                  <a:srgbClr val="FFFFFF"/>
                </a:solidFill>
              </a:rPr>
              <a:t>$1,728,000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09543" y="1751260"/>
            <a:ext cx="140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Improvement: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1533" y="2059037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31931"/>
                </a:solidFill>
              </a:rPr>
              <a:t>438</a:t>
            </a:r>
            <a:endParaRPr lang="en-US" sz="2400" b="1" dirty="0">
              <a:solidFill>
                <a:srgbClr val="03193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09543" y="2745032"/>
            <a:ext cx="140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u="sng" dirty="0" smtClean="0">
                <a:solidFill>
                  <a:srgbClr val="031931"/>
                </a:solidFill>
              </a:rPr>
              <a:t>Improvement: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9776" y="4007930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31931"/>
                </a:solidFill>
              </a:rPr>
              <a:t>45%</a:t>
            </a:r>
            <a:endParaRPr lang="en-US" sz="2400" b="1" dirty="0">
              <a:solidFill>
                <a:srgbClr val="03193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09543" y="3732906"/>
            <a:ext cx="140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u="sng" dirty="0" smtClean="0">
                <a:solidFill>
                  <a:srgbClr val="031931"/>
                </a:solidFill>
              </a:rPr>
              <a:t>Improvement: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69294" y="5020963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31931"/>
                </a:solidFill>
              </a:rPr>
              <a:t>$1.58M</a:t>
            </a:r>
            <a:endParaRPr lang="en-US" sz="2400" b="1" dirty="0">
              <a:solidFill>
                <a:srgbClr val="03193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7030" y="4717767"/>
            <a:ext cx="140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u="sng" dirty="0" smtClean="0">
                <a:solidFill>
                  <a:srgbClr val="031931"/>
                </a:solidFill>
              </a:rPr>
              <a:t>Improvement: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46006" y="4717767"/>
            <a:ext cx="1391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</a:rPr>
              <a:t>Key Finding:</a:t>
            </a:r>
            <a:endParaRPr lang="en-US" sz="1600" b="1" dirty="0">
              <a:solidFill>
                <a:srgbClr val="03193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46005" y="5009072"/>
            <a:ext cx="4000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Our target is to drive a </a:t>
            </a:r>
            <a:r>
              <a:rPr lang="en-US" sz="1200" b="1" dirty="0">
                <a:solidFill>
                  <a:srgbClr val="031931"/>
                </a:solidFill>
              </a:rPr>
              <a:t>X%</a:t>
            </a:r>
            <a:r>
              <a:rPr lang="en-US" sz="1200" dirty="0">
                <a:solidFill>
                  <a:prstClr val="white"/>
                </a:solidFill>
              </a:rPr>
              <a:t> improvement in ROI </a:t>
            </a:r>
            <a:r>
              <a:rPr lang="en-US" sz="1200" dirty="0" smtClean="0">
                <a:solidFill>
                  <a:prstClr val="white"/>
                </a:solidFill>
              </a:rPr>
              <a:t/>
            </a:r>
            <a:br>
              <a:rPr lang="en-US" sz="1200" dirty="0" smtClean="0">
                <a:solidFill>
                  <a:prstClr val="white"/>
                </a:solidFill>
              </a:rPr>
            </a:br>
            <a:r>
              <a:rPr lang="en-US" sz="1200" dirty="0" smtClean="0">
                <a:solidFill>
                  <a:prstClr val="white"/>
                </a:solidFill>
              </a:rPr>
              <a:t>and </a:t>
            </a:r>
            <a:r>
              <a:rPr lang="en-US" sz="1200" b="1" dirty="0">
                <a:solidFill>
                  <a:srgbClr val="031931"/>
                </a:solidFill>
              </a:rPr>
              <a:t>$X</a:t>
            </a:r>
            <a:r>
              <a:rPr lang="en-US" sz="1200" dirty="0">
                <a:solidFill>
                  <a:srgbClr val="031931"/>
                </a:solidFill>
              </a:rPr>
              <a:t> </a:t>
            </a:r>
            <a:r>
              <a:rPr lang="en-US" sz="1200" dirty="0">
                <a:solidFill>
                  <a:prstClr val="white"/>
                </a:solidFill>
              </a:rPr>
              <a:t>in new </a:t>
            </a:r>
            <a:r>
              <a:rPr lang="en-US" sz="1200" dirty="0" smtClean="0">
                <a:solidFill>
                  <a:prstClr val="white"/>
                </a:solidFill>
              </a:rPr>
              <a:t>revenue through </a:t>
            </a:r>
            <a:r>
              <a:rPr lang="en-US" sz="1200" b="1" dirty="0" smtClean="0">
                <a:solidFill>
                  <a:srgbClr val="031931"/>
                </a:solidFill>
              </a:rPr>
              <a:t>X </a:t>
            </a:r>
            <a:r>
              <a:rPr lang="en-US" sz="1200" dirty="0" smtClean="0">
                <a:solidFill>
                  <a:prstClr val="white"/>
                </a:solidFill>
              </a:rPr>
              <a:t>new enrollments.</a:t>
            </a:r>
            <a:endParaRPr lang="en-US" sz="1200" dirty="0">
              <a:solidFill>
                <a:srgbClr val="0319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89021" y="1724909"/>
            <a:ext cx="1016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Keywords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19399" y="1724267"/>
            <a:ext cx="971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| Insights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89021" y="2032044"/>
            <a:ext cx="1273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Keyword Reach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9021" y="2259092"/>
            <a:ext cx="15425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Remarketing Reach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86967" y="2503021"/>
            <a:ext cx="11590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Display Reach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89021" y="2752245"/>
            <a:ext cx="4450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CTR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89021" y="3010113"/>
            <a:ext cx="15734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Campaign Structure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89021" y="3247247"/>
            <a:ext cx="1109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Ad Extensions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86967" y="3474350"/>
            <a:ext cx="1291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Branded Search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89021" y="3732906"/>
            <a:ext cx="12418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Wasteful Spend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86967" y="3963913"/>
            <a:ext cx="13824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Bid Management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89021" y="4222469"/>
            <a:ext cx="12769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31931"/>
                </a:solidFill>
              </a:rPr>
              <a:t>Match Type Use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99933" y="2022053"/>
            <a:ext cx="2318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X</a:t>
            </a: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alibri"/>
              </a:rPr>
              <a:t>relevant </a:t>
            </a: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keywords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99933" y="2259092"/>
            <a:ext cx="2318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Enhance display and text remarketing </a:t>
            </a: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X%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99933" y="2506024"/>
            <a:ext cx="2318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Expand with </a:t>
            </a: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X, Y, &amp; Z targeting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99933" y="2763892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More robust </a:t>
            </a: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ad copy testing to lower cost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99933" y="3010113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More </a:t>
            </a: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targeted per product line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99933" y="3256334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Missing opportunities in </a:t>
            </a:r>
            <a:r>
              <a:rPr lang="en-US" sz="1000" dirty="0" smtClean="0">
                <a:solidFill>
                  <a:srgbClr val="FF0000"/>
                </a:solidFill>
                <a:latin typeface="Calibri"/>
              </a:rPr>
              <a:t>X, Y &amp; Z targeting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99933" y="3502555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More brand variations and ad extensions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73431" y="3739167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6600"/>
                </a:solidFill>
                <a:latin typeface="Calibri"/>
              </a:rPr>
              <a:t>$XXXX.XX </a:t>
            </a:r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wasted/mo. not meeting goals 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99933" y="3963913"/>
            <a:ext cx="236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Too many ads in high position at high CPC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06123" y="4206389"/>
            <a:ext cx="2440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31931"/>
                </a:solidFill>
                <a:latin typeface="Calibri"/>
              </a:rPr>
              <a:t>Experiment with long-tail phrase &amp; BMM </a:t>
            </a:r>
            <a:endParaRPr lang="en-US" sz="1000" dirty="0">
              <a:solidFill>
                <a:srgbClr val="03193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7256" y="2745031"/>
            <a:ext cx="1315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New Patients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088" y="3010113"/>
            <a:ext cx="230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Current: </a:t>
            </a:r>
            <a:r>
              <a:rPr lang="en-US" sz="1200" b="1" dirty="0" smtClean="0">
                <a:solidFill>
                  <a:srgbClr val="FFFFFF"/>
                </a:solidFill>
              </a:rPr>
              <a:t>2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Future Target: </a:t>
            </a:r>
            <a:r>
              <a:rPr lang="en-US" sz="1200" b="1" dirty="0" smtClean="0">
                <a:solidFill>
                  <a:srgbClr val="FFFFFF"/>
                </a:solidFill>
              </a:rPr>
              <a:t>24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84272" y="3016414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031931"/>
                </a:solidFill>
              </a:rPr>
              <a:t>22</a:t>
            </a:r>
            <a:endParaRPr lang="en-US" sz="2400" b="1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27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8492" y="1835857"/>
            <a:ext cx="8763410" cy="12250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OUR</a:t>
            </a:r>
          </a:p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FINDINGS</a:t>
            </a:r>
          </a:p>
          <a:p>
            <a:pPr algn="l"/>
            <a:endParaRPr lang="en-US" sz="4600" dirty="0">
              <a:solidFill>
                <a:prstClr val="white"/>
              </a:solidFill>
              <a:cs typeface="Century Gothic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568492" y="2871039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>
                <a:solidFill>
                  <a:prstClr val="white">
                    <a:lumMod val="85000"/>
                  </a:prstClr>
                </a:solidFill>
              </a:rPr>
              <a:t>HELP YOU CLOSE BUSINESS</a:t>
            </a:r>
            <a:endParaRPr lang="en-US" sz="2400" dirty="0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28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736" y="376052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FF"/>
                </a:solidFill>
              </a:rPr>
              <a:t>Today’s</a:t>
            </a:r>
            <a:br>
              <a:rPr lang="en-US" sz="4000" dirty="0" smtClean="0">
                <a:solidFill>
                  <a:srgbClr val="FFFFFF"/>
                </a:solidFill>
              </a:rPr>
            </a:br>
            <a:r>
              <a:rPr lang="en-US" sz="4000" dirty="0" smtClean="0">
                <a:solidFill>
                  <a:srgbClr val="FFFFFF"/>
                </a:solidFill>
              </a:rPr>
              <a:t>Agenda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907816" y="2255924"/>
            <a:ext cx="3674174" cy="1771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endParaRPr lang="en-US" sz="1800" dirty="0" smtClean="0">
              <a:solidFill>
                <a:srgbClr val="03193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31931"/>
                </a:solidFill>
              </a:rPr>
              <a:t>About </a:t>
            </a:r>
            <a:r>
              <a:rPr lang="en-US" sz="1800" dirty="0" smtClean="0">
                <a:solidFill>
                  <a:srgbClr val="031931"/>
                </a:solidFill>
              </a:rPr>
              <a:t>ChoiceLocal</a:t>
            </a:r>
            <a:endParaRPr lang="en-US" sz="1800" dirty="0" smtClean="0">
              <a:solidFill>
                <a:srgbClr val="03193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31931"/>
                </a:solidFill>
                <a:cs typeface="Century Gothic"/>
              </a:rPr>
              <a:t>Your </a:t>
            </a:r>
            <a:r>
              <a:rPr lang="en-US" sz="1800" dirty="0" smtClean="0">
                <a:solidFill>
                  <a:srgbClr val="031931"/>
                </a:solidFill>
                <a:cs typeface="Century Gothic"/>
              </a:rPr>
              <a:t>Goals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31931"/>
                </a:solidFill>
                <a:cs typeface="Century Gothic"/>
              </a:rPr>
              <a:t>Our Strategy for You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31931"/>
                </a:solidFill>
                <a:cs typeface="Century Gothic"/>
              </a:rPr>
              <a:t>Investments and Projections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31931"/>
                </a:solidFill>
                <a:cs typeface="Century Gothic"/>
              </a:rPr>
              <a:t>Summary and Next Steps</a:t>
            </a:r>
            <a:endParaRPr lang="en-US" sz="1800" dirty="0">
              <a:solidFill>
                <a:srgbClr val="031931"/>
              </a:solidFill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11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487206" y="2681525"/>
            <a:ext cx="3826479" cy="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185385"/>
            <a:ext cx="8229600" cy="1260445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Monthly </a:t>
            </a:r>
            <a:r>
              <a:rPr lang="en-US" sz="2400" dirty="0" err="1" smtClean="0">
                <a:solidFill>
                  <a:srgbClr val="FFFFFF"/>
                </a:solidFill>
              </a:rPr>
              <a:t>eNewsletters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2995" y="4420657"/>
            <a:ext cx="387413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Key Finding: </a:t>
            </a:r>
            <a:r>
              <a:rPr lang="en-US" sz="1100" dirty="0" smtClean="0">
                <a:solidFill>
                  <a:srgbClr val="FFFFFF"/>
                </a:solidFill>
              </a:rPr>
              <a:t>We can utilize your database of current customers by giving them free content that will drive them to come see you, buy more from you, and refer new patients to you.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585" y="1443483"/>
            <a:ext cx="210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Email Program Insights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7110" y="1857990"/>
            <a:ext cx="3924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   Current |  </a:t>
            </a:r>
            <a:r>
              <a:rPr lang="en-US" sz="1200" dirty="0" smtClean="0">
                <a:solidFill>
                  <a:prstClr val="white"/>
                </a:solidFill>
              </a:rPr>
              <a:t>Target  |     Improvement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152685" y="2314572"/>
            <a:ext cx="3088" cy="29365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71296" y="2314572"/>
            <a:ext cx="0" cy="29365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3018" y="2276253"/>
            <a:ext cx="104261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Send Volume</a:t>
            </a:r>
          </a:p>
          <a:p>
            <a:r>
              <a:rPr lang="en-US" sz="1050" dirty="0" smtClean="0">
                <a:solidFill>
                  <a:srgbClr val="FFFFFF"/>
                </a:solidFill>
              </a:rPr>
              <a:t>Per month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33262" y="235674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5</a:t>
            </a:r>
            <a:r>
              <a:rPr lang="en-US" sz="1200" dirty="0" smtClean="0">
                <a:solidFill>
                  <a:srgbClr val="FFFFFF"/>
                </a:solidFill>
              </a:rPr>
              <a:t>K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9333" y="235674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5K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73835" y="230289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N/A</a:t>
            </a:r>
            <a:endParaRPr lang="en-US" sz="1600" b="1" dirty="0">
              <a:solidFill>
                <a:srgbClr val="03193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018" y="2705374"/>
            <a:ext cx="9073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Open Rate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9643" y="2705374"/>
            <a:ext cx="474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18%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5714" y="2705374"/>
            <a:ext cx="474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25%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76550" y="2675790"/>
            <a:ext cx="590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35%</a:t>
            </a:r>
            <a:endParaRPr lang="en-US" sz="1600" b="1" dirty="0">
              <a:solidFill>
                <a:srgbClr val="03193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487206" y="3010817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3018" y="3039736"/>
            <a:ext cx="4331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CTR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0983" y="3039736"/>
            <a:ext cx="431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 </a:t>
            </a:r>
            <a:r>
              <a:rPr lang="en-US" sz="1200" dirty="0" smtClean="0">
                <a:solidFill>
                  <a:srgbClr val="FFFFFF"/>
                </a:solidFill>
              </a:rPr>
              <a:t>8%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65714" y="3039736"/>
            <a:ext cx="474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17%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19093" y="3010152"/>
            <a:ext cx="705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190</a:t>
            </a:r>
            <a:r>
              <a:rPr lang="en-US" sz="1600" b="1" dirty="0" smtClean="0">
                <a:solidFill>
                  <a:srgbClr val="031931"/>
                </a:solidFill>
              </a:rPr>
              <a:t>%</a:t>
            </a:r>
            <a:endParaRPr lang="en-US" sz="1600" b="1" dirty="0">
              <a:solidFill>
                <a:srgbClr val="03193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87206" y="3345179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3018" y="3293652"/>
            <a:ext cx="9165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Conversion</a:t>
            </a:r>
          </a:p>
          <a:p>
            <a:r>
              <a:rPr lang="en-US" sz="1050" dirty="0" smtClean="0">
                <a:solidFill>
                  <a:srgbClr val="FFFFFF"/>
                </a:solidFill>
              </a:rPr>
              <a:t>Rate 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49643" y="3370722"/>
            <a:ext cx="389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3%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7486" y="3370722"/>
            <a:ext cx="389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5%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76551" y="3344201"/>
            <a:ext cx="590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40</a:t>
            </a:r>
            <a:r>
              <a:rPr lang="en-US" sz="1600" b="1" dirty="0" smtClean="0">
                <a:solidFill>
                  <a:srgbClr val="031931"/>
                </a:solidFill>
              </a:rPr>
              <a:t>%</a:t>
            </a:r>
            <a:endParaRPr lang="en-US" sz="1600" b="1" dirty="0">
              <a:solidFill>
                <a:srgbClr val="03193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487206" y="3679228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7401" y="3716987"/>
            <a:ext cx="8728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# of Leads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83607" y="3691605"/>
            <a:ext cx="355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54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91437" y="3693904"/>
            <a:ext cx="397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8.5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80934" y="3665084"/>
            <a:ext cx="590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30%</a:t>
            </a:r>
            <a:endParaRPr lang="en-US" sz="1600" b="1" dirty="0">
              <a:solidFill>
                <a:srgbClr val="03193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487206" y="4003638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7401" y="3965078"/>
            <a:ext cx="9284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% of Leads</a:t>
            </a:r>
          </a:p>
          <a:p>
            <a:r>
              <a:rPr lang="en-US" sz="1050" dirty="0" smtClean="0">
                <a:solidFill>
                  <a:srgbClr val="FFFFFF"/>
                </a:solidFill>
              </a:rPr>
              <a:t>That Close*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42657" y="4028476"/>
            <a:ext cx="474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53116" y="4015902"/>
            <a:ext cx="474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70%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487206" y="4362835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86472" y="4334015"/>
            <a:ext cx="97081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Avg. Closed</a:t>
            </a:r>
          </a:p>
          <a:p>
            <a:r>
              <a:rPr lang="en-US" sz="1050" dirty="0" smtClean="0">
                <a:solidFill>
                  <a:srgbClr val="FFFFFF"/>
                </a:solidFill>
              </a:rPr>
              <a:t>Deal Value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71947" y="4375409"/>
            <a:ext cx="574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$1.2K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17018" y="4373721"/>
            <a:ext cx="574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$</a:t>
            </a:r>
            <a:r>
              <a:rPr lang="en-US" sz="1200" dirty="0" smtClean="0">
                <a:solidFill>
                  <a:srgbClr val="FFFFFF"/>
                </a:solidFill>
              </a:rPr>
              <a:t>1.2</a:t>
            </a:r>
            <a:r>
              <a:rPr lang="en-US" sz="1200" dirty="0" smtClean="0">
                <a:solidFill>
                  <a:srgbClr val="FFFFFF"/>
                </a:solidFill>
              </a:rPr>
              <a:t>K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66277" y="4727509"/>
            <a:ext cx="3826479" cy="0"/>
          </a:xfrm>
          <a:prstGeom prst="line">
            <a:avLst/>
          </a:prstGeom>
          <a:ln>
            <a:solidFill>
              <a:srgbClr val="42454E">
                <a:alpha val="50000"/>
              </a:srgb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7422" y="484054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3193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6472" y="4746171"/>
            <a:ext cx="7675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Monthly</a:t>
            </a:r>
          </a:p>
          <a:p>
            <a:r>
              <a:rPr lang="en-US" sz="1050" dirty="0" smtClean="0">
                <a:solidFill>
                  <a:srgbClr val="FFFFFF"/>
                </a:solidFill>
              </a:rPr>
              <a:t>Revenue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96173" y="4798176"/>
            <a:ext cx="574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$1.8K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238241" y="4798176"/>
            <a:ext cx="574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$7.1K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23375" y="476402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31931"/>
                </a:solidFill>
              </a:rPr>
              <a:t>+</a:t>
            </a:r>
            <a:r>
              <a:rPr lang="en-US" sz="1600" b="1" dirty="0" smtClean="0">
                <a:solidFill>
                  <a:srgbClr val="031931"/>
                </a:solidFill>
              </a:rPr>
              <a:t>$5.3K</a:t>
            </a:r>
            <a:endParaRPr lang="en-US" sz="1600" b="1" dirty="0">
              <a:solidFill>
                <a:srgbClr val="03193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51148" y="1573586"/>
            <a:ext cx="3852937" cy="26346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(Insert a screenshot here</a:t>
            </a:r>
            <a:br>
              <a:rPr lang="en-US" dirty="0" smtClean="0"/>
            </a:br>
            <a:r>
              <a:rPr lang="en-US" dirty="0" smtClean="0"/>
              <a:t>that shows an example of a </a:t>
            </a:r>
            <a:r>
              <a:rPr lang="en-US" dirty="0" err="1" smtClean="0"/>
              <a:t>eNewsletter</a:t>
            </a:r>
            <a:r>
              <a:rPr lang="en-US" dirty="0" smtClean="0"/>
              <a:t> in the Healthcare Space)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1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185385"/>
            <a:ext cx="8229600" cy="1260445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Our Findings: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Automated 1:1 Email</a:t>
            </a:r>
            <a:br>
              <a:rPr lang="en-US" sz="2400" dirty="0" smtClean="0">
                <a:solidFill>
                  <a:srgbClr val="FFFFFF"/>
                </a:solidFill>
              </a:rPr>
            </a:b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570" y="1445830"/>
            <a:ext cx="2401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031931"/>
                </a:solidFill>
              </a:rPr>
              <a:t>1:1 Email Program Insights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5738" y="1792458"/>
            <a:ext cx="12972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# of New Leads/Mo. |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1769" y="2011472"/>
            <a:ext cx="19173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FFFFFF"/>
                </a:solidFill>
              </a:rPr>
              <a:t>No Marketing Automation: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447" y="2230163"/>
            <a:ext cx="23442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FFFFFF"/>
                </a:solidFill>
              </a:rPr>
              <a:t>Target w/ Marketing Automation: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364" y="2415280"/>
            <a:ext cx="11023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FFFFFF"/>
                </a:solidFill>
              </a:rPr>
              <a:t>Improvement: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0447" y="1753607"/>
            <a:ext cx="2388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Email Marketing Automation|</a:t>
            </a:r>
            <a:endParaRPr lang="en-US" sz="1200" b="1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95396" y="2258501"/>
            <a:ext cx="7952300" cy="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5396" y="2466401"/>
            <a:ext cx="7952300" cy="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41404" y="1799774"/>
            <a:ext cx="11905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% Deals Won Back |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9743" y="1797299"/>
            <a:ext cx="8218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Close Rate |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79283" y="1797938"/>
            <a:ext cx="1016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       Enrolls/Mo. |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43287" y="1788888"/>
            <a:ext cx="11045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Avg. Deal Value |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17711" y="1797938"/>
            <a:ext cx="1056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white"/>
                </a:solidFill>
              </a:rPr>
              <a:t>Monthly Revenue</a:t>
            </a:r>
            <a:endParaRPr lang="en-US" sz="800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90333" y="2011472"/>
            <a:ext cx="5364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5,000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0333" y="2230163"/>
            <a:ext cx="5364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5,000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04062" y="241528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N/A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59724" y="2013382"/>
            <a:ext cx="455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N/A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2067" y="2232073"/>
            <a:ext cx="4503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20%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64883" y="2417190"/>
            <a:ext cx="4639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20%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12503" y="2013382"/>
            <a:ext cx="489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5.0%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12503" y="2232073"/>
            <a:ext cx="4892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6.0%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34963" y="2417190"/>
            <a:ext cx="4635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20%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27963" y="2015218"/>
            <a:ext cx="4191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250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27409" y="223390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299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66681" y="2424893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49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2375" y="2015218"/>
            <a:ext cx="6944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$72,000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93262" y="2233909"/>
            <a:ext cx="6944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$72,000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49367" y="241902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N/A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43068" y="2013382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$18,000,000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43070" y="2232073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$21,500,000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24327" y="2429358"/>
            <a:ext cx="978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31931"/>
                </a:solidFill>
              </a:rPr>
              <a:t>+$3,358,000</a:t>
            </a: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6891" y="4954935"/>
            <a:ext cx="80609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50" b="1" dirty="0" smtClean="0">
              <a:solidFill>
                <a:prstClr val="white"/>
              </a:solidFill>
            </a:endParaRPr>
          </a:p>
          <a:p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10017" y="2917584"/>
            <a:ext cx="24373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••• 1:1 EMAIL MARKETING •••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9908" y="3167043"/>
            <a:ext cx="7317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white"/>
                </a:solidFill>
              </a:rPr>
              <a:t>Activity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61222" y="3444042"/>
            <a:ext cx="1704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white"/>
                </a:solidFill>
              </a:rPr>
              <a:t>Personal Information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77987" y="3721041"/>
            <a:ext cx="1922654" cy="862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Degree of Interest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Personal Characteristics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Name/Address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Motivations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00641" y="3721041"/>
            <a:ext cx="1922654" cy="474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Objections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</a:t>
            </a:r>
            <a:r>
              <a:rPr lang="en-US" sz="1050" dirty="0" smtClean="0">
                <a:solidFill>
                  <a:prstClr val="white"/>
                </a:solidFill>
              </a:rPr>
              <a:t>Survey Data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09908" y="3444042"/>
            <a:ext cx="2319030" cy="1056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Email Activity | Open Rate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Site Behavior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Remarketing Activity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Social Profiles &amp; Activity</a:t>
            </a:r>
          </a:p>
          <a:p>
            <a:pPr>
              <a:lnSpc>
                <a:spcPct val="120000"/>
              </a:lnSpc>
            </a:pPr>
            <a:r>
              <a:rPr lang="en-US" sz="1050" dirty="0" smtClean="0">
                <a:solidFill>
                  <a:prstClr val="white"/>
                </a:solidFill>
              </a:rPr>
              <a:t>• Video Activity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3856" y="4981841"/>
            <a:ext cx="154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Key Finding: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55593" y="5063017"/>
            <a:ext cx="665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We expect that we can improve your close rate on leads by 20%.</a:t>
            </a:r>
            <a:endParaRPr lang="en-US" sz="1200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28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62012" y="1837120"/>
            <a:ext cx="8763410" cy="12250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OUR</a:t>
            </a:r>
          </a:p>
          <a:p>
            <a:pPr algn="l"/>
            <a:r>
              <a:rPr lang="en-US" sz="4600" dirty="0" smtClean="0">
                <a:solidFill>
                  <a:prstClr val="white"/>
                </a:solidFill>
                <a:cs typeface="Century Gothic"/>
              </a:rPr>
              <a:t>FINDINGS</a:t>
            </a:r>
          </a:p>
          <a:p>
            <a:pPr algn="l"/>
            <a:endParaRPr lang="en-US" sz="4600" dirty="0">
              <a:solidFill>
                <a:prstClr val="white"/>
              </a:solidFill>
              <a:cs typeface="Century Gothic"/>
            </a:endParaRP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562012" y="2876739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>
                <a:solidFill>
                  <a:prstClr val="white">
                    <a:lumMod val="85000"/>
                  </a:prstClr>
                </a:solidFill>
              </a:rPr>
              <a:t>TRACK PERFORMANCE</a:t>
            </a:r>
            <a:endParaRPr lang="en-US" sz="2400" dirty="0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7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404" y="3294899"/>
            <a:ext cx="3994836" cy="1484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62" y="2005264"/>
            <a:ext cx="3942222" cy="1834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0361" y="1635932"/>
            <a:ext cx="4415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Marketing Performance Dashboards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4692404" y="2834274"/>
            <a:ext cx="4076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Call Tracking </a:t>
            </a:r>
            <a:r>
              <a:rPr lang="en-US" sz="1600" dirty="0"/>
              <a:t>Performance Dashboards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76684" y="430508"/>
            <a:ext cx="39687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Track Performance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540027" y="5094444"/>
            <a:ext cx="1218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Key </a:t>
            </a:r>
            <a:r>
              <a:rPr lang="en-US" b="1" dirty="0" smtClean="0">
                <a:solidFill>
                  <a:srgbClr val="FFFFFF"/>
                </a:solidFill>
              </a:rPr>
              <a:t>Fact: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0375" y="5115401"/>
            <a:ext cx="68516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We give you clear reporting on leads, calls, revenue, and web performance.</a:t>
            </a:r>
            <a:endParaRPr lang="en-US" sz="1400" dirty="0">
              <a:solidFill>
                <a:srgbClr val="03193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38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0590" y="1793633"/>
            <a:ext cx="8763410" cy="122502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INVESTMENT &amp;</a:t>
            </a:r>
          </a:p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PROJECTIONS</a:t>
            </a:r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80590" y="2945449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Local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Marketing Solution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598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202515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Investment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&amp; Projections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5115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031931"/>
                </a:solidFill>
              </a:rPr>
              <a:t>Investment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09679"/>
              </p:ext>
            </p:extLst>
          </p:nvPr>
        </p:nvGraphicFramePr>
        <p:xfrm>
          <a:off x="880526" y="1993822"/>
          <a:ext cx="1828800" cy="1592579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ChoiceLocal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Fees/Month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$3,000.00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 Spend/Month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7,500.00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Investment/Month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$10,500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90228" y="15115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031931"/>
                </a:solidFill>
              </a:rPr>
              <a:t>Leads &amp; </a:t>
            </a:r>
            <a:r>
              <a:rPr lang="en-US" sz="1400" u="sng" dirty="0" smtClean="0">
                <a:solidFill>
                  <a:srgbClr val="031931"/>
                </a:solidFill>
              </a:rPr>
              <a:t>Enrollment </a:t>
            </a:r>
            <a:r>
              <a:rPr lang="en-US" sz="1400" u="sng" dirty="0">
                <a:solidFill>
                  <a:srgbClr val="031931"/>
                </a:solidFill>
              </a:rPr>
              <a:t>Rate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36823"/>
              </p:ext>
            </p:extLst>
          </p:nvPr>
        </p:nvGraphicFramePr>
        <p:xfrm>
          <a:off x="3581949" y="1908539"/>
          <a:ext cx="1981200" cy="1677862"/>
        </p:xfrm>
        <a:graphic>
          <a:graphicData uri="http://schemas.openxmlformats.org/drawingml/2006/table">
            <a:tbl>
              <a:tblPr/>
              <a:tblGrid>
                <a:gridCol w="1981200"/>
              </a:tblGrid>
              <a:tr h="275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Leads/Month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Show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70.00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Customers/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108714" y="15115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031931"/>
                </a:solidFill>
              </a:rPr>
              <a:t>Revenue &amp; ROI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534463"/>
              </p:ext>
            </p:extLst>
          </p:nvPr>
        </p:nvGraphicFramePr>
        <p:xfrm>
          <a:off x="6007114" y="1980808"/>
          <a:ext cx="2463800" cy="1584959"/>
        </p:xfrm>
        <a:graphic>
          <a:graphicData uri="http://schemas.openxmlformats.org/drawingml/2006/table">
            <a:tbl>
              <a:tblPr/>
              <a:tblGrid>
                <a:gridCol w="2463800"/>
              </a:tblGrid>
              <a:tr h="1048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Enrollment Revenue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$1,200.00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Revenue/Month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$75,000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ROI/Month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3400" y="3918090"/>
            <a:ext cx="807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••• 1 Year Annualized Run Rate •••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198" y="4256644"/>
            <a:ext cx="5067300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960 </a:t>
            </a:r>
            <a:r>
              <a:rPr lang="en-US" sz="1400" dirty="0" smtClean="0">
                <a:solidFill>
                  <a:srgbClr val="FFFFFF"/>
                </a:solidFill>
              </a:rPr>
              <a:t>Appointment Requests</a:t>
            </a:r>
            <a:endParaRPr lang="en-US" sz="1400" dirty="0" smtClean="0">
              <a:solidFill>
                <a:srgbClr val="FFFFFF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780</a:t>
            </a:r>
            <a:r>
              <a:rPr lang="en-US" sz="1400" dirty="0" smtClean="0">
                <a:solidFill>
                  <a:srgbClr val="FFFFFF"/>
                </a:solidFill>
              </a:rPr>
              <a:t> Patients</a:t>
            </a:r>
            <a:endParaRPr lang="en-US" sz="1400" dirty="0" smtClean="0">
              <a:solidFill>
                <a:srgbClr val="FFFFFF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$936,00 </a:t>
            </a:r>
            <a:r>
              <a:rPr lang="en-US" sz="1400" dirty="0" smtClean="0">
                <a:solidFill>
                  <a:srgbClr val="FFFFFF"/>
                </a:solidFill>
              </a:rPr>
              <a:t>in New Revenue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FFFF"/>
                </a:solidFill>
              </a:rPr>
              <a:t>For every </a:t>
            </a:r>
            <a:r>
              <a:rPr lang="en-US" sz="1400" b="1" dirty="0" smtClean="0">
                <a:solidFill>
                  <a:srgbClr val="FFFFFF"/>
                </a:solidFill>
              </a:rPr>
              <a:t>$1</a:t>
            </a:r>
            <a:r>
              <a:rPr lang="en-US" sz="1400" dirty="0" smtClean="0">
                <a:solidFill>
                  <a:srgbClr val="FFFFFF"/>
                </a:solidFill>
              </a:rPr>
              <a:t> Invested Project </a:t>
            </a:r>
            <a:r>
              <a:rPr lang="en-US" sz="1400" b="1" dirty="0" smtClean="0">
                <a:solidFill>
                  <a:srgbClr val="FFFFFF"/>
                </a:solidFill>
              </a:rPr>
              <a:t>$10.00 </a:t>
            </a:r>
            <a:r>
              <a:rPr lang="en-US" sz="1400" dirty="0" smtClean="0">
                <a:solidFill>
                  <a:srgbClr val="FFFFFF"/>
                </a:solidFill>
              </a:rPr>
              <a:t>in Return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4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0590" y="1987869"/>
            <a:ext cx="8763410" cy="122502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 smtClean="0">
                <a:solidFill>
                  <a:prstClr val="white"/>
                </a:solidFill>
                <a:cs typeface="Century Gothic"/>
              </a:rPr>
              <a:t>SUMMARY &amp;</a:t>
            </a:r>
          </a:p>
          <a:p>
            <a:pPr algn="l"/>
            <a:r>
              <a:rPr lang="en-US" sz="5400" dirty="0" smtClean="0">
                <a:solidFill>
                  <a:prstClr val="white"/>
                </a:solidFill>
                <a:cs typeface="Century Gothic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804621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87197"/>
            <a:ext cx="8229600" cy="1260445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Summary &amp; 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Next Steps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960" y="1917729"/>
            <a:ext cx="25229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31931"/>
                </a:solidFill>
              </a:rPr>
              <a:t>Drive Leads &amp; Calls</a:t>
            </a:r>
            <a:endParaRPr lang="en-US" sz="1200" dirty="0">
              <a:solidFill>
                <a:srgbClr val="03193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031931"/>
                </a:solidFill>
              </a:rPr>
              <a:t>Search Engine Optimization </a:t>
            </a:r>
            <a:endParaRPr lang="en-US" sz="1200" dirty="0" smtClean="0">
              <a:solidFill>
                <a:srgbClr val="03193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Local Listing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Online Review Strategy</a:t>
            </a:r>
            <a:endParaRPr lang="en-US" sz="1200" dirty="0" smtClean="0">
              <a:solidFill>
                <a:srgbClr val="03193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Blog &amp; Social Strategy</a:t>
            </a:r>
            <a:endParaRPr lang="en-US" sz="1200" dirty="0">
              <a:solidFill>
                <a:srgbClr val="03193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>
                <a:solidFill>
                  <a:srgbClr val="031931"/>
                </a:solidFill>
              </a:rPr>
              <a:t>Pay Per Click </a:t>
            </a:r>
            <a:r>
              <a:rPr lang="en-US" sz="1200" dirty="0" smtClean="0">
                <a:solidFill>
                  <a:srgbClr val="031931"/>
                </a:solidFill>
              </a:rPr>
              <a:t>Advertising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200" dirty="0">
              <a:solidFill>
                <a:srgbClr val="031931"/>
              </a:solidFill>
            </a:endParaRPr>
          </a:p>
          <a:p>
            <a:r>
              <a:rPr lang="en-US" sz="1200" b="1" dirty="0" smtClean="0">
                <a:solidFill>
                  <a:srgbClr val="031931"/>
                </a:solidFill>
              </a:rPr>
              <a:t>Help You Close Business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Monthly </a:t>
            </a:r>
            <a:r>
              <a:rPr lang="en-US" sz="1200" dirty="0" err="1" smtClean="0">
                <a:solidFill>
                  <a:srgbClr val="031931"/>
                </a:solidFill>
              </a:rPr>
              <a:t>eNewsletter</a:t>
            </a:r>
            <a:endParaRPr lang="en-US" sz="1200" dirty="0">
              <a:solidFill>
                <a:srgbClr val="031931"/>
              </a:solidFill>
            </a:endParaRPr>
          </a:p>
          <a:p>
            <a:endParaRPr lang="en-US" sz="1200" dirty="0" smtClean="0">
              <a:solidFill>
                <a:srgbClr val="03193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66955" y="1869117"/>
            <a:ext cx="2494344" cy="2137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Account Executive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Search Engine Optimization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Pay Per Click</a:t>
            </a:r>
            <a:endParaRPr lang="en-US" sz="1100" dirty="0" smtClean="0">
              <a:solidFill>
                <a:srgbClr val="031931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Display </a:t>
            </a:r>
            <a:endParaRPr lang="en-US" sz="1100" dirty="0" smtClean="0">
              <a:solidFill>
                <a:srgbClr val="031931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Conversion 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Analytics 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Content 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Email </a:t>
            </a:r>
            <a:r>
              <a:rPr lang="en-US" sz="1100" dirty="0" smtClean="0">
                <a:solidFill>
                  <a:srgbClr val="031931"/>
                </a:solidFill>
              </a:rPr>
              <a:t>Marketing </a:t>
            </a:r>
            <a:endParaRPr lang="en-US" sz="1100" dirty="0" smtClean="0">
              <a:solidFill>
                <a:srgbClr val="031931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Strategist</a:t>
            </a:r>
            <a:endParaRPr lang="en-US" sz="1100" dirty="0" smtClean="0">
              <a:solidFill>
                <a:srgbClr val="031931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Designer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31931"/>
                </a:solidFill>
              </a:rPr>
              <a:t>Developer</a:t>
            </a:r>
            <a:endParaRPr lang="en-US" sz="1100" dirty="0">
              <a:solidFill>
                <a:srgbClr val="03193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8843" y="1481597"/>
            <a:ext cx="2671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prstClr val="white"/>
                </a:solidFill>
              </a:rPr>
              <a:t>Account </a:t>
            </a:r>
            <a:r>
              <a:rPr lang="en-US" sz="1400" u="sng" dirty="0" err="1" smtClean="0">
                <a:solidFill>
                  <a:prstClr val="white"/>
                </a:solidFill>
              </a:rPr>
              <a:t>Expertiese</a:t>
            </a:r>
            <a:endParaRPr lang="en-US" sz="1400" u="sng" dirty="0" smtClean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4442" y="1481597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srgbClr val="031931"/>
                </a:solidFill>
              </a:rPr>
              <a:t>Performance Targets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325" y="1484669"/>
            <a:ext cx="2699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prstClr val="white"/>
                </a:solidFill>
              </a:rPr>
              <a:t>Solution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1932" y="4684831"/>
            <a:ext cx="2588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31931"/>
                </a:solidFill>
              </a:rPr>
              <a:t>• Fathom:</a:t>
            </a:r>
            <a:r>
              <a:rPr lang="en-US" sz="1200" dirty="0" smtClean="0">
                <a:solidFill>
                  <a:srgbClr val="545861"/>
                </a:solidFill>
              </a:rPr>
              <a:t>                  </a:t>
            </a:r>
            <a:r>
              <a:rPr lang="en-US" sz="1200" dirty="0" smtClean="0">
                <a:solidFill>
                  <a:srgbClr val="42454E"/>
                </a:solidFill>
              </a:rPr>
              <a:t>$</a:t>
            </a:r>
            <a:r>
              <a:rPr lang="en-US" sz="1200" dirty="0">
                <a:solidFill>
                  <a:srgbClr val="42454E"/>
                </a:solidFill>
              </a:rPr>
              <a:t>3</a:t>
            </a:r>
            <a:r>
              <a:rPr lang="en-US" sz="1200" dirty="0" smtClean="0">
                <a:solidFill>
                  <a:srgbClr val="42454E"/>
                </a:solidFill>
              </a:rPr>
              <a:t>,000.00</a:t>
            </a:r>
            <a:endParaRPr lang="en-US" sz="1200" dirty="0">
              <a:solidFill>
                <a:srgbClr val="42454E"/>
              </a:solidFill>
            </a:endParaRPr>
          </a:p>
          <a:p>
            <a:r>
              <a:rPr lang="en-US" sz="1200" dirty="0" smtClean="0">
                <a:solidFill>
                  <a:srgbClr val="031931"/>
                </a:solidFill>
              </a:rPr>
              <a:t>• Media Spend:        </a:t>
            </a:r>
            <a:r>
              <a:rPr lang="en-US" sz="1200" dirty="0" smtClean="0">
                <a:solidFill>
                  <a:srgbClr val="42454E"/>
                </a:solidFill>
              </a:rPr>
              <a:t>$</a:t>
            </a:r>
            <a:r>
              <a:rPr lang="en-US" sz="1200" dirty="0" smtClean="0">
                <a:solidFill>
                  <a:srgbClr val="42454E"/>
                </a:solidFill>
              </a:rPr>
              <a:t>7,500.00</a:t>
            </a:r>
            <a:endParaRPr lang="en-US" sz="1200" dirty="0" smtClean="0">
              <a:solidFill>
                <a:srgbClr val="42454E"/>
              </a:solidFill>
            </a:endParaRPr>
          </a:p>
          <a:p>
            <a:r>
              <a:rPr lang="en-US" sz="1200" dirty="0" smtClean="0">
                <a:solidFill>
                  <a:srgbClr val="031931"/>
                </a:solidFill>
              </a:rPr>
              <a:t>• Total:                       </a:t>
            </a:r>
            <a:r>
              <a:rPr lang="en-US" sz="1200" dirty="0" smtClean="0">
                <a:solidFill>
                  <a:srgbClr val="42454E"/>
                </a:solidFill>
              </a:rPr>
              <a:t>$</a:t>
            </a:r>
            <a:r>
              <a:rPr lang="en-US" sz="1200" dirty="0" smtClean="0">
                <a:solidFill>
                  <a:srgbClr val="42454E"/>
                </a:solidFill>
              </a:rPr>
              <a:t>10</a:t>
            </a:r>
            <a:r>
              <a:rPr lang="en-US" sz="1200" dirty="0" smtClean="0">
                <a:solidFill>
                  <a:srgbClr val="42454E"/>
                </a:solidFill>
              </a:rPr>
              <a:t>,500.00</a:t>
            </a:r>
            <a:endParaRPr lang="en-US" sz="1200" dirty="0">
              <a:solidFill>
                <a:srgbClr val="42454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325" y="3966264"/>
            <a:ext cx="25590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31931"/>
                </a:solidFill>
              </a:rPr>
              <a:t>Track Performance</a:t>
            </a:r>
            <a:endParaRPr lang="en-US" sz="1200" dirty="0">
              <a:solidFill>
                <a:srgbClr val="03193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Program Reporting</a:t>
            </a:r>
            <a:endParaRPr lang="en-US" sz="1200" dirty="0" smtClean="0">
              <a:solidFill>
                <a:srgbClr val="031931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Calls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Leads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Web Performance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31931"/>
                </a:solidFill>
              </a:rPr>
              <a:t>Financial Performance</a:t>
            </a:r>
            <a:endParaRPr lang="en-US" sz="1200" dirty="0">
              <a:solidFill>
                <a:srgbClr val="03193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4660" y="1872789"/>
            <a:ext cx="2157940" cy="2186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031931"/>
                </a:solidFill>
              </a:rPr>
              <a:t>Leads</a:t>
            </a:r>
          </a:p>
          <a:p>
            <a:pPr algn="ctr">
              <a:lnSpc>
                <a:spcPct val="90000"/>
              </a:lnSpc>
            </a:pPr>
            <a:r>
              <a:rPr lang="en-US" sz="1400" b="1" dirty="0" smtClean="0">
                <a:solidFill>
                  <a:srgbClr val="031931"/>
                </a:solidFill>
              </a:rPr>
              <a:t>960</a:t>
            </a:r>
            <a:endParaRPr lang="en-US" sz="1400" b="1" dirty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endParaRPr lang="en-US" sz="1200" dirty="0" smtClean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031931"/>
                </a:solidFill>
              </a:rPr>
              <a:t>Patients</a:t>
            </a:r>
            <a:endParaRPr lang="en-US" sz="1200" dirty="0" smtClean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1400" b="1" dirty="0" smtClean="0">
                <a:solidFill>
                  <a:srgbClr val="031931"/>
                </a:solidFill>
              </a:rPr>
              <a:t>780</a:t>
            </a:r>
            <a:endParaRPr lang="en-US" sz="1400" b="1" dirty="0" smtClean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endParaRPr lang="en-US" sz="1200" dirty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031931"/>
                </a:solidFill>
              </a:rPr>
              <a:t>New Revenue</a:t>
            </a:r>
          </a:p>
          <a:p>
            <a:pPr algn="ctr">
              <a:lnSpc>
                <a:spcPct val="90000"/>
              </a:lnSpc>
            </a:pPr>
            <a:r>
              <a:rPr lang="en-US" sz="1400" b="1" dirty="0" smtClean="0">
                <a:solidFill>
                  <a:srgbClr val="031931"/>
                </a:solidFill>
              </a:rPr>
              <a:t>$936,000</a:t>
            </a:r>
            <a:endParaRPr lang="en-US" sz="1400" b="1" dirty="0" smtClean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endParaRPr lang="en-US" sz="1200" dirty="0">
              <a:solidFill>
                <a:srgbClr val="03193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031931"/>
                </a:solidFill>
              </a:rPr>
              <a:t>Return on Investment</a:t>
            </a:r>
          </a:p>
          <a:p>
            <a:pPr algn="ctr">
              <a:lnSpc>
                <a:spcPct val="90000"/>
              </a:lnSpc>
            </a:pPr>
            <a:r>
              <a:rPr lang="en-US" sz="1400" b="1" dirty="0">
                <a:solidFill>
                  <a:srgbClr val="031931"/>
                </a:solidFill>
              </a:rPr>
              <a:t>$1 to </a:t>
            </a:r>
            <a:r>
              <a:rPr lang="en-US" sz="1400" b="1" dirty="0" smtClean="0">
                <a:solidFill>
                  <a:srgbClr val="031931"/>
                </a:solidFill>
              </a:rPr>
              <a:t>$10.00</a:t>
            </a:r>
            <a:r>
              <a:rPr lang="en-US" sz="1400" b="1" dirty="0" smtClean="0">
                <a:solidFill>
                  <a:srgbClr val="031931"/>
                </a:solidFill>
              </a:rPr>
              <a:t/>
            </a:r>
            <a:br>
              <a:rPr lang="en-US" sz="1400" b="1" dirty="0" smtClean="0">
                <a:solidFill>
                  <a:srgbClr val="031931"/>
                </a:solidFill>
              </a:rPr>
            </a:br>
            <a:endParaRPr lang="en-US" sz="1100" b="1" dirty="0">
              <a:solidFill>
                <a:srgbClr val="03193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50520" y="4319527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srgbClr val="031931"/>
                </a:solidFill>
              </a:rPr>
              <a:t>Monthly Investment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14442" y="4313052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prstClr val="white"/>
                </a:solidFill>
              </a:rPr>
              <a:t>Next Steps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14441" y="4697562"/>
            <a:ext cx="2415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000" dirty="0" smtClean="0">
                <a:solidFill>
                  <a:srgbClr val="031931"/>
                </a:solidFill>
              </a:rPr>
              <a:t>Complete Activation Paperwork</a:t>
            </a:r>
          </a:p>
          <a:p>
            <a:pPr marL="228600" indent="-228600">
              <a:buFontTx/>
              <a:buAutoNum type="arabicPeriod"/>
            </a:pPr>
            <a:r>
              <a:rPr lang="en-US" sz="1000" dirty="0" smtClean="0">
                <a:solidFill>
                  <a:srgbClr val="031931"/>
                </a:solidFill>
              </a:rPr>
              <a:t>Schedule Onboarding Call</a:t>
            </a:r>
          </a:p>
          <a:p>
            <a:pPr marL="228600" indent="-228600">
              <a:buFontTx/>
              <a:buAutoNum type="arabicPeriod"/>
            </a:pPr>
            <a:r>
              <a:rPr lang="en-US" sz="1000" dirty="0" smtClean="0">
                <a:solidFill>
                  <a:srgbClr val="031931"/>
                </a:solidFill>
              </a:rPr>
              <a:t>Begin Campaign Development </a:t>
            </a:r>
            <a:endParaRPr lang="en-US" sz="1000" dirty="0">
              <a:solidFill>
                <a:srgbClr val="0319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7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We Believe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8785" y="1785110"/>
            <a:ext cx="835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• Built on a </a:t>
            </a:r>
            <a:r>
              <a:rPr lang="en-US" sz="1400" b="1" dirty="0" smtClean="0">
                <a:solidFill>
                  <a:prstClr val="white"/>
                </a:solidFill>
              </a:rPr>
              <a:t>belief system </a:t>
            </a:r>
            <a:r>
              <a:rPr lang="en-US" sz="1400" dirty="0" smtClean="0">
                <a:solidFill>
                  <a:prstClr val="white"/>
                </a:solidFill>
              </a:rPr>
              <a:t>that all marketing investments should be held </a:t>
            </a:r>
            <a:r>
              <a:rPr lang="en-US" sz="1400" b="1" dirty="0" smtClean="0">
                <a:solidFill>
                  <a:prstClr val="white"/>
                </a:solidFill>
              </a:rPr>
              <a:t>highly accountable •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272" y="1783610"/>
            <a:ext cx="815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31931"/>
                </a:solidFill>
              </a:rPr>
              <a:t>All Marketing Investments Should Be Held Accountable!</a:t>
            </a:r>
            <a:endParaRPr lang="en-US" b="1" dirty="0">
              <a:solidFill>
                <a:srgbClr val="03193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272" y="3027345"/>
            <a:ext cx="1905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Integrity In All Things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003356" y="3030368"/>
            <a:ext cx="25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Amazing Customer Service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73272" y="4419155"/>
            <a:ext cx="1839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Everyone A Leader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130994" y="2998079"/>
            <a:ext cx="2108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Candor With Goodwill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24153" y="4416082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Family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903925" y="4409937"/>
            <a:ext cx="742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Giving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5815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ChoiceLocal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8785" y="1785110"/>
            <a:ext cx="835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 Our Mission: Help Others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219" y="1785110"/>
            <a:ext cx="78085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ChoiceLocal our mission is to be a purpose-driven business that helps kids in need by helping others succeed. The common mantra that we say at ChoiceLocal is, “Help Others.”  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Help our clients succeed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Help our ChoiceLocal teammate’s succeed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Help Kids – Donate 10% of our Profits to Kids in Need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Our Big, Hairy, Audacious Goal: Help 10,000 Kids Per Year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3368" y="5078300"/>
            <a:ext cx="6692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To accomplish this we must deliver YOU meaningful results!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5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238741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rgbClr val="FFFFFF"/>
                </a:solidFill>
              </a:rPr>
              <a:t>Why ChoiceLocal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88785" y="1499186"/>
            <a:ext cx="8358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•••  Helping Guide </a:t>
            </a:r>
            <a:r>
              <a:rPr lang="en-US" sz="1600" dirty="0" smtClean="0">
                <a:solidFill>
                  <a:srgbClr val="FFFFFF"/>
                </a:solidFill>
              </a:rPr>
              <a:t>Potential Customers into Customers &amp; Promoters </a:t>
            </a:r>
            <a:r>
              <a:rPr lang="en-US" sz="1600" dirty="0" smtClean="0">
                <a:solidFill>
                  <a:srgbClr val="FFFFFF"/>
                </a:solidFill>
              </a:rPr>
              <a:t>•</a:t>
            </a:r>
            <a:r>
              <a:rPr lang="en-US" sz="1600" dirty="0" smtClean="0">
                <a:solidFill>
                  <a:srgbClr val="FFFFFF"/>
                </a:solidFill>
              </a:rPr>
              <a:t>••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785" y="1815498"/>
            <a:ext cx="1818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Top 3 Reasons: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0673" y="2615338"/>
            <a:ext cx="78277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We Are Our Client’s Best Return on Investment in Marketing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We Project Your Revenue &amp; Return on Investment Before You Start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We Specialize in Marketing Local Business Just Like Yours!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52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ChoiceLocal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8785" y="1785110"/>
            <a:ext cx="8358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</a:rPr>
              <a:t> </a:t>
            </a:r>
            <a:r>
              <a:rPr lang="en-US" sz="2400" dirty="0" smtClean="0">
                <a:solidFill>
                  <a:srgbClr val="FC4E07"/>
                </a:solidFill>
              </a:rPr>
              <a:t>What We Do</a:t>
            </a:r>
            <a:endParaRPr lang="en-US" sz="2400" b="1" dirty="0">
              <a:solidFill>
                <a:srgbClr val="FC4E07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80" y="2398978"/>
            <a:ext cx="1572651" cy="1394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6619" y="2377452"/>
            <a:ext cx="1394417" cy="13944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3896" y="2372531"/>
            <a:ext cx="1394417" cy="1394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2659" y="2372532"/>
            <a:ext cx="1394416" cy="13944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8540" y="2366689"/>
            <a:ext cx="1432548" cy="14325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3272" y="3840633"/>
            <a:ext cx="1525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4484FF"/>
                </a:solidFill>
              </a:rPr>
              <a:t>Build Your Website</a:t>
            </a:r>
            <a:endParaRPr lang="en-US" sz="1200" dirty="0">
              <a:solidFill>
                <a:srgbClr val="4484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78209" y="3871266"/>
            <a:ext cx="1598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4484FF"/>
                </a:solidFill>
              </a:rPr>
              <a:t>Drive Leads &amp; Calls</a:t>
            </a:r>
            <a:endParaRPr lang="en-US" sz="1200" dirty="0">
              <a:solidFill>
                <a:srgbClr val="4484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25571" y="3876058"/>
            <a:ext cx="1927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4484FF"/>
                </a:solidFill>
              </a:rPr>
              <a:t>Help You Close Business</a:t>
            </a:r>
            <a:endParaRPr lang="en-US" sz="1200" dirty="0">
              <a:solidFill>
                <a:srgbClr val="4484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5733" y="3888237"/>
            <a:ext cx="2242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4484FF"/>
                </a:solidFill>
              </a:rPr>
              <a:t> </a:t>
            </a:r>
            <a:r>
              <a:rPr lang="en-US" sz="1200" dirty="0" smtClean="0">
                <a:solidFill>
                  <a:srgbClr val="4484FF"/>
                </a:solidFill>
              </a:rPr>
              <a:t>              Track Performance</a:t>
            </a:r>
            <a:endParaRPr lang="en-US" sz="1200" dirty="0">
              <a:solidFill>
                <a:srgbClr val="4484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87321" y="3888237"/>
            <a:ext cx="1907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4484FF"/>
                </a:solidFill>
              </a:rPr>
              <a:t> </a:t>
            </a:r>
            <a:r>
              <a:rPr lang="en-US" sz="1200" dirty="0" smtClean="0">
                <a:solidFill>
                  <a:srgbClr val="4484FF"/>
                </a:solidFill>
              </a:rPr>
              <a:t>              Make It Simple</a:t>
            </a:r>
            <a:endParaRPr lang="en-US" sz="1200" dirty="0">
              <a:solidFill>
                <a:srgbClr val="448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25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736" y="376052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FF"/>
                </a:solidFill>
              </a:rPr>
              <a:t>Your</a:t>
            </a:r>
            <a:br>
              <a:rPr lang="en-US" sz="4000" dirty="0" smtClean="0">
                <a:solidFill>
                  <a:srgbClr val="FFFFFF"/>
                </a:solidFill>
              </a:rPr>
            </a:br>
            <a:r>
              <a:rPr lang="en-US" sz="4000" dirty="0" smtClean="0">
                <a:solidFill>
                  <a:srgbClr val="FFFFFF"/>
                </a:solidFill>
              </a:rPr>
              <a:t>Goals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4823" y="2336321"/>
            <a:ext cx="3880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GOAL #1: Increase Student Enrollment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200" y="2809204"/>
            <a:ext cx="38140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FFFFFF"/>
                </a:solidFill>
              </a:rPr>
              <a:t>Drive</a:t>
            </a:r>
          </a:p>
          <a:p>
            <a:pPr algn="ctr">
              <a:lnSpc>
                <a:spcPct val="120000"/>
              </a:lnSpc>
            </a:pPr>
            <a:r>
              <a:rPr lang="en-US" sz="4400" b="1" dirty="0" smtClean="0">
                <a:solidFill>
                  <a:srgbClr val="031931"/>
                </a:solidFill>
              </a:rPr>
              <a:t>500</a:t>
            </a:r>
            <a:endParaRPr lang="en-US" sz="4400" b="1" dirty="0" smtClean="0">
              <a:solidFill>
                <a:srgbClr val="03193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More New </a:t>
            </a:r>
            <a:r>
              <a:rPr lang="en-US" dirty="0" smtClean="0">
                <a:solidFill>
                  <a:schemeClr val="bg1"/>
                </a:solidFill>
              </a:rPr>
              <a:t>Patients in 2014 With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P</a:t>
            </a:r>
            <a:r>
              <a:rPr lang="en-US" b="1" dirty="0" smtClean="0">
                <a:solidFill>
                  <a:schemeClr val="bg1"/>
                </a:solidFill>
              </a:rPr>
              <a:t>ositive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ROI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8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8857" y="251094"/>
            <a:ext cx="8229600" cy="1260445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Target 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Outcomes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8223" y="15115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srgbClr val="031931"/>
                </a:solidFill>
              </a:rPr>
              <a:t>Target Outcomes</a:t>
            </a:r>
            <a:endParaRPr lang="en-US" sz="1400" u="sng" dirty="0">
              <a:solidFill>
                <a:srgbClr val="03193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990217"/>
              </p:ext>
            </p:extLst>
          </p:nvPr>
        </p:nvGraphicFramePr>
        <p:xfrm>
          <a:off x="2028046" y="1893332"/>
          <a:ext cx="1981200" cy="1318260"/>
        </p:xfrm>
        <a:graphic>
          <a:graphicData uri="http://schemas.openxmlformats.org/drawingml/2006/table">
            <a:tbl>
              <a:tblPr/>
              <a:tblGrid>
                <a:gridCol w="1981200"/>
              </a:tblGrid>
              <a:tr h="2757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Appointment Requests /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New Patients/ 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26014" y="151153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rgbClr val="031931"/>
                </a:solidFill>
              </a:rPr>
              <a:t>Revenue &amp; ROI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16967"/>
              </p:ext>
            </p:extLst>
          </p:nvPr>
        </p:nvGraphicFramePr>
        <p:xfrm>
          <a:off x="4775214" y="1912922"/>
          <a:ext cx="2463800" cy="1584959"/>
        </p:xfrm>
        <a:graphic>
          <a:graphicData uri="http://schemas.openxmlformats.org/drawingml/2006/table">
            <a:tbl>
              <a:tblPr/>
              <a:tblGrid>
                <a:gridCol w="2463800"/>
              </a:tblGrid>
              <a:tr h="1048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Patient 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Revenue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$1,200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Revenue/Month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$78,000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ROI/Month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4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$10.00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:$1.00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3400" y="3918090"/>
            <a:ext cx="807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••• 1 Year Annualized Run Rate •••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198" y="4256644"/>
            <a:ext cx="5067300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960 </a:t>
            </a:r>
            <a:r>
              <a:rPr lang="en-US" sz="1400" dirty="0" smtClean="0">
                <a:solidFill>
                  <a:srgbClr val="FFFFFF"/>
                </a:solidFill>
              </a:rPr>
              <a:t>Appointment Requests</a:t>
            </a:r>
            <a:endParaRPr lang="en-US" sz="1400" dirty="0" smtClean="0">
              <a:solidFill>
                <a:srgbClr val="FFFFFF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780 </a:t>
            </a:r>
            <a:r>
              <a:rPr lang="en-US" sz="1400" dirty="0" smtClean="0">
                <a:solidFill>
                  <a:srgbClr val="FFFFFF"/>
                </a:solidFill>
              </a:rPr>
              <a:t>New Patients</a:t>
            </a:r>
            <a:endParaRPr lang="en-US" sz="1400" dirty="0" smtClean="0">
              <a:solidFill>
                <a:srgbClr val="FFFFFF"/>
              </a:solidFill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FFFF"/>
                </a:solidFill>
              </a:rPr>
              <a:t>$936,000 </a:t>
            </a:r>
            <a:r>
              <a:rPr lang="en-US" sz="1400" dirty="0" smtClean="0">
                <a:solidFill>
                  <a:srgbClr val="FFFFFF"/>
                </a:solidFill>
              </a:rPr>
              <a:t>in New Revenue</a:t>
            </a: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FFFF"/>
                </a:solidFill>
              </a:rPr>
              <a:t>For every </a:t>
            </a:r>
            <a:r>
              <a:rPr lang="en-US" sz="1400" b="1" dirty="0" smtClean="0">
                <a:solidFill>
                  <a:srgbClr val="FFFFFF"/>
                </a:solidFill>
              </a:rPr>
              <a:t>$1</a:t>
            </a:r>
            <a:r>
              <a:rPr lang="en-US" sz="1400" dirty="0" smtClean="0">
                <a:solidFill>
                  <a:srgbClr val="FFFFFF"/>
                </a:solidFill>
              </a:rPr>
              <a:t> Invested Project </a:t>
            </a:r>
            <a:r>
              <a:rPr lang="en-US" sz="1400" b="1" dirty="0" smtClean="0">
                <a:solidFill>
                  <a:srgbClr val="FFFFFF"/>
                </a:solidFill>
              </a:rPr>
              <a:t>$10.00 </a:t>
            </a:r>
            <a:r>
              <a:rPr lang="en-US" sz="1400" dirty="0" smtClean="0">
                <a:solidFill>
                  <a:srgbClr val="FFFFFF"/>
                </a:solidFill>
              </a:rPr>
              <a:t>in Return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3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319557" y="3891225"/>
            <a:ext cx="8465970" cy="173279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0590" y="1585957"/>
            <a:ext cx="8763410" cy="122502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OUR STRATEGY</a:t>
            </a:r>
          </a:p>
          <a:p>
            <a:pPr algn="l"/>
            <a:r>
              <a:rPr lang="en-US" sz="5400" dirty="0" smtClean="0">
                <a:solidFill>
                  <a:schemeClr val="bg1"/>
                </a:solidFill>
                <a:latin typeface="Century Gothic"/>
                <a:cs typeface="Century Gothic"/>
              </a:rPr>
              <a:t>FOR YOU </a:t>
            </a:r>
            <a:endParaRPr lang="en-US" sz="54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380590" y="2737773"/>
            <a:ext cx="8763410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Local Online Marketing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Focused on Revenue Generation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Picture 6" descr="logo_big_bottom_black_text(1)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2" y="3478840"/>
            <a:ext cx="7841749" cy="2236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557" y="5115118"/>
            <a:ext cx="3296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(May look nice as a background image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That blends into the background in color.)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39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3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6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8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9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1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2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3_Office Theme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FathomTheme2013">
  <a:themeElements>
    <a:clrScheme name="Fathom Pallette ">
      <a:dk1>
        <a:srgbClr val="031931"/>
      </a:dk1>
      <a:lt1>
        <a:sysClr val="window" lastClr="FFFFFF"/>
      </a:lt1>
      <a:dk2>
        <a:srgbClr val="42454E"/>
      </a:dk2>
      <a:lt2>
        <a:srgbClr val="9B938C"/>
      </a:lt2>
      <a:accent1>
        <a:srgbClr val="416984"/>
      </a:accent1>
      <a:accent2>
        <a:srgbClr val="F38018"/>
      </a:accent2>
      <a:accent3>
        <a:srgbClr val="595914"/>
      </a:accent3>
      <a:accent4>
        <a:srgbClr val="E7E95A"/>
      </a:accent4>
      <a:accent5>
        <a:srgbClr val="509DDB"/>
      </a:accent5>
      <a:accent6>
        <a:srgbClr val="F79646"/>
      </a:accent6>
      <a:hlink>
        <a:srgbClr val="031931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5154</TotalTime>
  <Words>1748</Words>
  <Application>Microsoft Macintosh PowerPoint</Application>
  <PresentationFormat>On-screen Show (16:10)</PresentationFormat>
  <Paragraphs>496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Office Theme</vt:lpstr>
      <vt:lpstr>6_Office Theme</vt:lpstr>
      <vt:lpstr>1_Office Theme</vt:lpstr>
      <vt:lpstr>8_Office Theme</vt:lpstr>
      <vt:lpstr>9_Office Theme</vt:lpstr>
      <vt:lpstr>11_Office Theme</vt:lpstr>
      <vt:lpstr>12_Office Theme</vt:lpstr>
      <vt:lpstr>13_Office Theme</vt:lpstr>
      <vt:lpstr>FathomTheme2013</vt:lpstr>
      <vt:lpstr>3_Office Theme</vt:lpstr>
      <vt:lpstr>ChoiceLocal</vt:lpstr>
      <vt:lpstr>Today’s Agenda</vt:lpstr>
      <vt:lpstr>We Believe</vt:lpstr>
      <vt:lpstr>ChoiceLocal</vt:lpstr>
      <vt:lpstr>Why ChoiceLocal</vt:lpstr>
      <vt:lpstr>ChoiceLocal</vt:lpstr>
      <vt:lpstr>Your Goals</vt:lpstr>
      <vt:lpstr>Target  Outcomes</vt:lpstr>
      <vt:lpstr>PowerPoint Presentation</vt:lpstr>
      <vt:lpstr>PowerPoint Presentation</vt:lpstr>
      <vt:lpstr>PowerPoint Presentation</vt:lpstr>
      <vt:lpstr>Our Findings: Build Your Website</vt:lpstr>
      <vt:lpstr>PowerPoint Presentation</vt:lpstr>
      <vt:lpstr>Our Findings: Search Engine Optimization</vt:lpstr>
      <vt:lpstr>Our Findings: Local Listings</vt:lpstr>
      <vt:lpstr>Our Findings: Online Reviews</vt:lpstr>
      <vt:lpstr>Our Findings: Social Media &amp; Simple Blog Posts</vt:lpstr>
      <vt:lpstr>Our Findings: Pay-Per-Click</vt:lpstr>
      <vt:lpstr>PowerPoint Presentation</vt:lpstr>
      <vt:lpstr>Our Findings: Monthly eNewsletters</vt:lpstr>
      <vt:lpstr>Our Findings: Automated 1:1 Email </vt:lpstr>
      <vt:lpstr>PowerPoint Presentation</vt:lpstr>
      <vt:lpstr>PowerPoint Presentation</vt:lpstr>
      <vt:lpstr>PowerPoint Presentation</vt:lpstr>
      <vt:lpstr>Investment &amp; Projections</vt:lpstr>
      <vt:lpstr>PowerPoint Presentation</vt:lpstr>
      <vt:lpstr>Summary &amp;  Next Steps</vt:lpstr>
    </vt:vector>
  </TitlesOfParts>
  <Company>FATHOM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Fathom</dc:title>
  <dc:creator>Steve Kozak</dc:creator>
  <cp:lastModifiedBy>Joe Soltis</cp:lastModifiedBy>
  <cp:revision>325</cp:revision>
  <dcterms:created xsi:type="dcterms:W3CDTF">2013-03-21T12:49:29Z</dcterms:created>
  <dcterms:modified xsi:type="dcterms:W3CDTF">2013-09-27T20:56:04Z</dcterms:modified>
</cp:coreProperties>
</file>